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512" r:id="rId2"/>
    <p:sldId id="498" r:id="rId3"/>
    <p:sldId id="503" r:id="rId4"/>
    <p:sldId id="502" r:id="rId5"/>
    <p:sldId id="504" r:id="rId6"/>
    <p:sldId id="505" r:id="rId7"/>
    <p:sldId id="506" r:id="rId8"/>
    <p:sldId id="507" r:id="rId9"/>
    <p:sldId id="508" r:id="rId10"/>
    <p:sldId id="510" r:id="rId11"/>
    <p:sldId id="511" r:id="rId12"/>
    <p:sldId id="509" r:id="rId13"/>
    <p:sldId id="301"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3CCFF"/>
    <a:srgbClr val="66FF66"/>
    <a:srgbClr val="C5E0B4"/>
    <a:srgbClr val="BDD7EE"/>
    <a:srgbClr val="FFE699"/>
    <a:srgbClr val="FF3300"/>
    <a:srgbClr val="D1A3FF"/>
    <a:srgbClr val="CC99FF"/>
    <a:srgbClr val="CC66FF"/>
    <a:srgbClr val="99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93" autoAdjust="0"/>
    <p:restoredTop sz="91632" autoAdjust="0"/>
  </p:normalViewPr>
  <p:slideViewPr>
    <p:cSldViewPr snapToGrid="0">
      <p:cViewPr>
        <p:scale>
          <a:sx n="76" d="100"/>
          <a:sy n="76" d="100"/>
        </p:scale>
        <p:origin x="-456" y="-112"/>
      </p:cViewPr>
      <p:guideLst>
        <p:guide orient="horz" pos="2160"/>
        <p:guide pos="3840"/>
      </p:guideLst>
    </p:cSldViewPr>
  </p:slideViewPr>
  <p:notesTextViewPr>
    <p:cViewPr>
      <p:scale>
        <a:sx n="1" d="1"/>
        <a:sy n="1" d="1"/>
      </p:scale>
      <p:origin x="0" y="0"/>
    </p:cViewPr>
  </p:notesTextViewPr>
  <p:sorterViewPr>
    <p:cViewPr>
      <p:scale>
        <a:sx n="100" d="100"/>
        <a:sy n="100" d="100"/>
      </p:scale>
      <p:origin x="0" y="702"/>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961E09-53B9-41ED-949B-2B827417742C}" type="datetimeFigureOut">
              <a:rPr lang="zh-CN" altLang="en-US" smtClean="0"/>
              <a:pPr/>
              <a:t>18/3/28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4C3E95-459D-401E-99F4-3A592924C8B1}" type="slidenum">
              <a:rPr lang="zh-CN" altLang="en-US" smtClean="0"/>
              <a:pPr/>
              <a:t>‹#›</a:t>
            </a:fld>
            <a:endParaRPr lang="zh-CN" altLang="en-US"/>
          </a:p>
        </p:txBody>
      </p:sp>
    </p:spTree>
    <p:extLst>
      <p:ext uri="{BB962C8B-B14F-4D97-AF65-F5344CB8AC3E}">
        <p14:creationId xmlns:p14="http://schemas.microsoft.com/office/powerpoint/2010/main" val="2630229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定场诗</a:t>
            </a:r>
            <a:endParaRPr kumimoji="1" lang="zh-CN" altLang="en-US" dirty="0"/>
          </a:p>
        </p:txBody>
      </p:sp>
      <p:sp>
        <p:nvSpPr>
          <p:cNvPr id="4" name="幻灯片编号占位符 3"/>
          <p:cNvSpPr>
            <a:spLocks noGrp="1"/>
          </p:cNvSpPr>
          <p:nvPr>
            <p:ph type="sldNum" sz="quarter" idx="10"/>
          </p:nvPr>
        </p:nvSpPr>
        <p:spPr/>
        <p:txBody>
          <a:bodyPr/>
          <a:lstStyle/>
          <a:p>
            <a:fld id="{884C3E95-459D-401E-99F4-3A592924C8B1}" type="slidenum">
              <a:rPr lang="zh-CN" altLang="en-US" smtClean="0"/>
              <a:pPr/>
              <a:t>1</a:t>
            </a:fld>
            <a:endParaRPr lang="zh-CN" altLang="en-US"/>
          </a:p>
        </p:txBody>
      </p:sp>
    </p:spTree>
    <p:extLst>
      <p:ext uri="{BB962C8B-B14F-4D97-AF65-F5344CB8AC3E}">
        <p14:creationId xmlns:p14="http://schemas.microsoft.com/office/powerpoint/2010/main" val="30392740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smtClean="0"/>
              <a:t>1</a:t>
            </a:r>
            <a:r>
              <a:rPr kumimoji="1" lang="zh-CN" altLang="en-US" dirty="0" smtClean="0"/>
              <a:t>、这些设计模式提供了一种在创建对象的同时隐藏创建逻辑，客户端而不是使用 </a:t>
            </a:r>
            <a:r>
              <a:rPr kumimoji="1" lang="en-US" altLang="zh-CN" dirty="0" smtClean="0"/>
              <a:t>new </a:t>
            </a:r>
            <a:r>
              <a:rPr kumimoji="1" lang="zh-CN" altLang="en-US" dirty="0" smtClean="0"/>
              <a:t>运算符直接实例化对象。这使得客户端在判断针对某个给定实例，需要创建哪些对象时，更加灵活。</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例如</a:t>
            </a:r>
            <a:r>
              <a:rPr kumimoji="1" lang="zh-CN" altLang="zh-CN" dirty="0" smtClean="0"/>
              <a:t>：</a:t>
            </a:r>
            <a:r>
              <a:rPr kumimoji="1" lang="zh-CN" altLang="en-US" dirty="0" smtClean="0"/>
              <a:t>客户端需要创建</a:t>
            </a:r>
            <a:r>
              <a:rPr kumimoji="1" lang="en-US" altLang="zh-CN" dirty="0" smtClean="0"/>
              <a:t> A</a:t>
            </a:r>
            <a:r>
              <a:rPr kumimoji="1" lang="zh-CN" altLang="en-US" dirty="0" smtClean="0"/>
              <a:t>的实例</a:t>
            </a:r>
            <a:r>
              <a:rPr kumimoji="1" lang="en-US" altLang="zh-CN" dirty="0" smtClean="0"/>
              <a:t> </a:t>
            </a:r>
            <a:r>
              <a:rPr kumimoji="1" lang="zh-CN" altLang="en-US" dirty="0" smtClean="0"/>
              <a:t>创建</a:t>
            </a:r>
            <a:r>
              <a:rPr kumimoji="1" lang="en-US" altLang="zh-CN" dirty="0" smtClean="0"/>
              <a:t>A</a:t>
            </a:r>
            <a:r>
              <a:rPr kumimoji="1" lang="zh-CN" altLang="en-US" dirty="0" smtClean="0"/>
              <a:t>实例又依赖于</a:t>
            </a:r>
            <a:r>
              <a:rPr kumimoji="1" lang="en-US" altLang="zh-CN" dirty="0" smtClean="0"/>
              <a:t>B</a:t>
            </a:r>
            <a:r>
              <a:rPr kumimoji="1" lang="zh-CN" altLang="en-US" dirty="0" smtClean="0"/>
              <a:t>的实例等，使用工厂模式可以将类的</a:t>
            </a:r>
            <a:r>
              <a:rPr kumimoji="1" lang="en-US" altLang="zh-CN" dirty="0" smtClean="0"/>
              <a:t>A</a:t>
            </a:r>
            <a:r>
              <a:rPr kumimoji="1" lang="zh-CN" altLang="en-US" dirty="0" smtClean="0"/>
              <a:t>类创建过程封装到工厂内部，对客户端只开放简单的获取对象接口</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zh-CN" dirty="0" smtClean="0"/>
              <a:t>2</a:t>
            </a:r>
            <a:r>
              <a:rPr kumimoji="1" lang="zh-CN" altLang="en-US" dirty="0" smtClean="0"/>
              <a:t>、这些设计模式关注类和对象的组合。继承的概念被用来组合接口和定义组合对象获得新功能的方式。</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例如：外观模式（</a:t>
            </a:r>
            <a:r>
              <a:rPr kumimoji="1" lang="en-US" altLang="zh-CN" dirty="0" smtClean="0"/>
              <a:t>Facade Pattern</a:t>
            </a:r>
            <a:r>
              <a:rPr kumimoji="1" lang="zh-CN" altLang="en-US" dirty="0" smtClean="0"/>
              <a:t>）隐藏系统内部功能的复杂性，并向客户端提供了简单的可以访问系统的接口。</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zh-CN" dirty="0" smtClean="0"/>
              <a:t>3</a:t>
            </a:r>
            <a:r>
              <a:rPr kumimoji="1" lang="zh-CN" altLang="en-US" dirty="0" smtClean="0"/>
              <a:t>、这些设计模式特别关注对象之间的通信。</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例如：责任连模式，为客户端请求创建了一个接收者对象的链。对请求的发送者和接收者进行解耦</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目前公认的</a:t>
            </a:r>
            <a:r>
              <a:rPr kumimoji="1" lang="en-US" altLang="zh-CN" dirty="0" smtClean="0"/>
              <a:t>23</a:t>
            </a:r>
            <a:r>
              <a:rPr kumimoji="1" lang="zh-CN" altLang="en-US" dirty="0" smtClean="0"/>
              <a:t>种设计模式，在后续的讲解中详细介绍</a:t>
            </a:r>
            <a:endParaRPr kumimoji="1" lang="en-US" altLang="zh-CN" dirty="0" smtClean="0"/>
          </a:p>
        </p:txBody>
      </p:sp>
      <p:sp>
        <p:nvSpPr>
          <p:cNvPr id="4" name="幻灯片编号占位符 3"/>
          <p:cNvSpPr>
            <a:spLocks noGrp="1"/>
          </p:cNvSpPr>
          <p:nvPr>
            <p:ph type="sldNum" sz="quarter" idx="10"/>
          </p:nvPr>
        </p:nvSpPr>
        <p:spPr/>
        <p:txBody>
          <a:bodyPr/>
          <a:lstStyle/>
          <a:p>
            <a:fld id="{884C3E95-459D-401E-99F4-3A592924C8B1}" type="slidenum">
              <a:rPr lang="zh-CN" altLang="en-US" smtClean="0"/>
              <a:pPr/>
              <a:t>11</a:t>
            </a:fld>
            <a:endParaRPr lang="zh-CN" altLang="en-US"/>
          </a:p>
        </p:txBody>
      </p:sp>
    </p:spTree>
    <p:extLst>
      <p:ext uri="{BB962C8B-B14F-4D97-AF65-F5344CB8AC3E}">
        <p14:creationId xmlns:p14="http://schemas.microsoft.com/office/powerpoint/2010/main" val="165288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下节引言：</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古代，人们自己裤子、做袜子、手套</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随着生产力进步和分工细化，人们发现自造自取效率太低，品质也层次不齐，人们专门成立了一个日用品工厂，为人们生产日用品</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人们穿的裤子由工日用品厂直接生产</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人们穿的袜子也由日用品工厂生产，</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人们穿的手套也由日用品工厂生产，</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人们不用自己制作，直接从工厂获取即可，极大的方便了人们的日常生活。</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那么，是否有一种类似的方式，可以帮助我们在软件的设计</a:t>
            </a:r>
            <a:r>
              <a:rPr kumimoji="1" lang="zh-CN" altLang="zh-CN" dirty="0" smtClean="0"/>
              <a:t>、</a:t>
            </a:r>
            <a:r>
              <a:rPr kumimoji="1" lang="zh-CN" altLang="en-US" dirty="0" smtClean="0"/>
              <a:t>开发中，帮助我们生产所需的对象，提高我们的生产、研发效率呢？</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下节：简单工厂模式</a:t>
            </a:r>
            <a:endParaRPr kumimoji="1" lang="en-US" altLang="zh-CN" dirty="0" smtClean="0"/>
          </a:p>
        </p:txBody>
      </p:sp>
      <p:sp>
        <p:nvSpPr>
          <p:cNvPr id="4" name="幻灯片编号占位符 3"/>
          <p:cNvSpPr>
            <a:spLocks noGrp="1"/>
          </p:cNvSpPr>
          <p:nvPr>
            <p:ph type="sldNum" sz="quarter" idx="10"/>
          </p:nvPr>
        </p:nvSpPr>
        <p:spPr/>
        <p:txBody>
          <a:bodyPr/>
          <a:lstStyle/>
          <a:p>
            <a:fld id="{884C3E95-459D-401E-99F4-3A592924C8B1}" type="slidenum">
              <a:rPr lang="zh-CN" altLang="en-US" smtClean="0"/>
              <a:pPr/>
              <a:t>12</a:t>
            </a:fld>
            <a:endParaRPr lang="zh-CN" altLang="en-US"/>
          </a:p>
        </p:txBody>
      </p:sp>
    </p:spTree>
    <p:extLst>
      <p:ext uri="{BB962C8B-B14F-4D97-AF65-F5344CB8AC3E}">
        <p14:creationId xmlns:p14="http://schemas.microsoft.com/office/powerpoint/2010/main" val="3039274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难度：</a:t>
            </a:r>
            <a:r>
              <a:rPr lang="en-US" altLang="zh-CN" dirty="0" smtClean="0"/>
              <a:t>3</a:t>
            </a:r>
            <a:endParaRPr lang="en-US" altLang="zh-CN" dirty="0" smtClean="0"/>
          </a:p>
        </p:txBody>
      </p:sp>
      <p:sp>
        <p:nvSpPr>
          <p:cNvPr id="4" name="灯片编号占位符 3"/>
          <p:cNvSpPr>
            <a:spLocks noGrp="1"/>
          </p:cNvSpPr>
          <p:nvPr>
            <p:ph type="sldNum" sz="quarter" idx="10"/>
          </p:nvPr>
        </p:nvSpPr>
        <p:spPr/>
        <p:txBody>
          <a:bodyPr/>
          <a:lstStyle/>
          <a:p>
            <a:fld id="{884C3E95-459D-401E-99F4-3A592924C8B1}" type="slidenum">
              <a:rPr lang="zh-CN" altLang="en-US" smtClean="0"/>
              <a:pPr/>
              <a:t>2</a:t>
            </a:fld>
            <a:endParaRPr lang="zh-CN" altLang="en-US"/>
          </a:p>
        </p:txBody>
      </p:sp>
    </p:spTree>
    <p:extLst>
      <p:ext uri="{BB962C8B-B14F-4D97-AF65-F5344CB8AC3E}">
        <p14:creationId xmlns:p14="http://schemas.microsoft.com/office/powerpoint/2010/main" val="24526152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更多概念性的知识可以查询百度、</a:t>
            </a:r>
            <a:r>
              <a:rPr kumimoji="1" lang="zh-CN" altLang="en-US" dirty="0" smtClean="0"/>
              <a:t>谷歌</a:t>
            </a:r>
            <a:endParaRPr kumimoji="1" lang="en-US" altLang="zh-CN" dirty="0" smtClean="0"/>
          </a:p>
          <a:p>
            <a:r>
              <a:rPr kumimoji="1" lang="zh-CN" altLang="en-US" dirty="0" smtClean="0"/>
              <a:t>继承、封装、多态</a:t>
            </a:r>
            <a:endParaRPr kumimoji="1" lang="zh-CN" altLang="en-US" dirty="0"/>
          </a:p>
        </p:txBody>
      </p:sp>
      <p:sp>
        <p:nvSpPr>
          <p:cNvPr id="4" name="幻灯片编号占位符 3"/>
          <p:cNvSpPr>
            <a:spLocks noGrp="1"/>
          </p:cNvSpPr>
          <p:nvPr>
            <p:ph type="sldNum" sz="quarter" idx="10"/>
          </p:nvPr>
        </p:nvSpPr>
        <p:spPr/>
        <p:txBody>
          <a:bodyPr/>
          <a:lstStyle/>
          <a:p>
            <a:fld id="{884C3E95-459D-401E-99F4-3A592924C8B1}" type="slidenum">
              <a:rPr lang="zh-CN" altLang="en-US" smtClean="0"/>
              <a:pPr/>
              <a:t>4</a:t>
            </a:fld>
            <a:endParaRPr lang="zh-CN" altLang="en-US"/>
          </a:p>
        </p:txBody>
      </p:sp>
    </p:spTree>
    <p:extLst>
      <p:ext uri="{BB962C8B-B14F-4D97-AF65-F5344CB8AC3E}">
        <p14:creationId xmlns:p14="http://schemas.microsoft.com/office/powerpoint/2010/main" val="26780597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设计师设计建筑图纸</a:t>
            </a:r>
            <a:endParaRPr kumimoji="1" lang="en-US" altLang="zh-CN" dirty="0" smtClean="0"/>
          </a:p>
          <a:p>
            <a:r>
              <a:rPr kumimoji="1" lang="zh-CN" altLang="en-US" dirty="0" smtClean="0"/>
              <a:t>施工人员根据建筑图纸建造风格不通的别墅</a:t>
            </a:r>
            <a:endParaRPr kumimoji="1" lang="en-US" altLang="zh-CN" dirty="0" smtClean="0"/>
          </a:p>
          <a:p>
            <a:r>
              <a:rPr kumimoji="1" lang="zh-CN" altLang="en-US" dirty="0" smtClean="0"/>
              <a:t>人们住的是实际的别墅，而不是建筑图纸。</a:t>
            </a:r>
            <a:endParaRPr kumimoji="1" lang="en-US" altLang="zh-CN" dirty="0" smtClean="0"/>
          </a:p>
          <a:p>
            <a:r>
              <a:rPr kumimoji="1" lang="zh-CN" altLang="en-US" dirty="0" smtClean="0"/>
              <a:t>某规格的建筑图纸只有一份，但可以建造出风格不通的别墅</a:t>
            </a:r>
            <a:endParaRPr kumimoji="1" lang="en-US" altLang="zh-CN" dirty="0" smtClean="0"/>
          </a:p>
          <a:p>
            <a:r>
              <a:rPr kumimoji="1" lang="zh-CN" altLang="en-US" dirty="0" smtClean="0"/>
              <a:t>构造不同的别墅：（根据相同的图纸，在建造上加入不同的外观颜色、不同的装修设计师）</a:t>
            </a:r>
          </a:p>
          <a:p>
            <a:endParaRPr kumimoji="1" lang="en-US" altLang="zh-CN" dirty="0" smtClean="0"/>
          </a:p>
          <a:p>
            <a:r>
              <a:rPr kumimoji="1" lang="zh-CN" altLang="en-US" dirty="0" smtClean="0"/>
              <a:t>那么在程序开发中</a:t>
            </a:r>
            <a:r>
              <a:rPr kumimoji="1" lang="en-US" altLang="zh-CN" dirty="0" smtClean="0"/>
              <a:t>:</a:t>
            </a:r>
          </a:p>
          <a:p>
            <a:r>
              <a:rPr kumimoji="1" lang="zh-CN" altLang="en-US" dirty="0" smtClean="0"/>
              <a:t>什么是图纸？类</a:t>
            </a:r>
            <a:r>
              <a:rPr kumimoji="1" lang="en-US" altLang="zh-CN" dirty="0" smtClean="0"/>
              <a:t>(class)</a:t>
            </a:r>
          </a:p>
          <a:p>
            <a:r>
              <a:rPr kumimoji="1" lang="zh-CN" altLang="en-US" dirty="0" smtClean="0"/>
              <a:t>什么是别墅？</a:t>
            </a:r>
            <a:r>
              <a:rPr kumimoji="1" lang="en-US" altLang="zh-CN" dirty="0" smtClean="0"/>
              <a:t>new </a:t>
            </a:r>
            <a:r>
              <a:rPr kumimoji="1" lang="en-US" altLang="zh-CN" dirty="0" err="1" smtClean="0"/>
              <a:t>SomeClass</a:t>
            </a:r>
            <a:r>
              <a:rPr kumimoji="1" lang="en-US" altLang="zh-CN" dirty="0" smtClean="0"/>
              <a:t>()</a:t>
            </a:r>
            <a:r>
              <a:rPr kumimoji="1" lang="zh-CN" altLang="en-US" dirty="0" smtClean="0"/>
              <a:t>后的对象</a:t>
            </a:r>
            <a:endParaRPr kumimoji="1" lang="en-US" altLang="zh-CN" dirty="0" smtClean="0"/>
          </a:p>
          <a:p>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884C3E95-459D-401E-99F4-3A592924C8B1}" type="slidenum">
              <a:rPr lang="zh-CN" altLang="en-US" smtClean="0"/>
              <a:pPr/>
              <a:t>5</a:t>
            </a:fld>
            <a:endParaRPr lang="zh-CN" altLang="en-US"/>
          </a:p>
        </p:txBody>
      </p:sp>
    </p:spTree>
    <p:extLst>
      <p:ext uri="{BB962C8B-B14F-4D97-AF65-F5344CB8AC3E}">
        <p14:creationId xmlns:p14="http://schemas.microsoft.com/office/powerpoint/2010/main" val="3039274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上帝设计了人类</a:t>
            </a:r>
            <a:r>
              <a:rPr kumimoji="1" lang="en-US" altLang="zh-CN" dirty="0" smtClean="0"/>
              <a:t>DNA</a:t>
            </a:r>
          </a:p>
          <a:p>
            <a:r>
              <a:rPr kumimoji="1" lang="zh-CN" altLang="en-US" dirty="0" smtClean="0"/>
              <a:t>受精卵在子宫中发育，根据不同的</a:t>
            </a:r>
            <a:r>
              <a:rPr kumimoji="1" lang="en-US" altLang="zh-CN" dirty="0" smtClean="0"/>
              <a:t>DNA</a:t>
            </a:r>
            <a:r>
              <a:rPr kumimoji="1" lang="zh-CN" altLang="en-US" dirty="0" smtClean="0"/>
              <a:t>成长成不同的人</a:t>
            </a:r>
            <a:endParaRPr kumimoji="1" lang="en-US" altLang="zh-CN" dirty="0" smtClean="0"/>
          </a:p>
          <a:p>
            <a:r>
              <a:rPr kumimoji="1" lang="zh-CN" altLang="en-US" dirty="0" smtClean="0"/>
              <a:t>人们之间的爱恨情仇，都是实际的人，而不是</a:t>
            </a:r>
            <a:r>
              <a:rPr kumimoji="1" lang="en-US" altLang="zh-CN" dirty="0" smtClean="0"/>
              <a:t>DNA</a:t>
            </a:r>
            <a:r>
              <a:rPr kumimoji="1" lang="zh-CN" altLang="en-US" dirty="0" smtClean="0"/>
              <a:t>。</a:t>
            </a:r>
            <a:endParaRPr kumimoji="1" lang="en-US" altLang="zh-CN" dirty="0" smtClean="0"/>
          </a:p>
          <a:p>
            <a:r>
              <a:rPr kumimoji="1" lang="zh-CN" altLang="en-US" dirty="0" smtClean="0"/>
              <a:t>不同种族的基因差异不超过</a:t>
            </a:r>
            <a:r>
              <a:rPr kumimoji="1" lang="en-US" altLang="zh-CN" dirty="0" smtClean="0"/>
              <a:t>0.5%</a:t>
            </a:r>
            <a:r>
              <a:rPr kumimoji="1" lang="zh-CN" altLang="en-US" dirty="0" smtClean="0"/>
              <a:t>，但确可以创造地球亿万的人类</a:t>
            </a:r>
            <a:endParaRPr kumimoji="1" lang="en-US" altLang="zh-CN" dirty="0" smtClean="0"/>
          </a:p>
          <a:p>
            <a:r>
              <a:rPr kumimoji="1" lang="zh-CN" altLang="en-US" dirty="0" smtClean="0"/>
              <a:t>构造不同的人：（基因组合、基因编译）</a:t>
            </a:r>
          </a:p>
          <a:p>
            <a:endParaRPr kumimoji="1" lang="en-US" altLang="zh-CN" dirty="0" smtClean="0"/>
          </a:p>
          <a:p>
            <a:r>
              <a:rPr kumimoji="1" lang="zh-CN" altLang="en-US" dirty="0" smtClean="0"/>
              <a:t>那么在程序开发中</a:t>
            </a:r>
            <a:r>
              <a:rPr kumimoji="1" lang="en-US" altLang="zh-CN" dirty="0" smtClean="0"/>
              <a:t>:</a:t>
            </a:r>
          </a:p>
          <a:p>
            <a:r>
              <a:rPr kumimoji="1" lang="zh-CN" altLang="en-US" dirty="0" smtClean="0"/>
              <a:t>什么是</a:t>
            </a:r>
            <a:r>
              <a:rPr kumimoji="1" lang="en-US" altLang="zh-CN" dirty="0" smtClean="0"/>
              <a:t>DNA</a:t>
            </a:r>
            <a:r>
              <a:rPr kumimoji="1" lang="zh-CN" altLang="en-US" dirty="0" smtClean="0"/>
              <a:t>？类</a:t>
            </a:r>
            <a:r>
              <a:rPr kumimoji="1" lang="en-US" altLang="zh-CN" dirty="0" smtClean="0"/>
              <a:t>(class)</a:t>
            </a:r>
          </a:p>
          <a:p>
            <a:r>
              <a:rPr kumimoji="1" lang="zh-CN" altLang="en-US" dirty="0" smtClean="0"/>
              <a:t>什么是具体人？</a:t>
            </a:r>
            <a:r>
              <a:rPr kumimoji="1" lang="en-US" altLang="zh-CN" dirty="0" smtClean="0"/>
              <a:t>New Class()</a:t>
            </a:r>
            <a:r>
              <a:rPr kumimoji="1" lang="zh-CN" altLang="en-US" dirty="0" smtClean="0"/>
              <a:t>后的对象</a:t>
            </a:r>
            <a:endParaRPr kumimoji="1" lang="en-US" altLang="zh-CN" dirty="0" smtClean="0"/>
          </a:p>
          <a:p>
            <a:endParaRPr kumimoji="1" lang="en-US" altLang="zh-CN" dirty="0" smtClean="0"/>
          </a:p>
          <a:p>
            <a:r>
              <a:rPr kumimoji="1" lang="zh-CN" altLang="en-US" dirty="0" smtClean="0"/>
              <a:t>谁是</a:t>
            </a:r>
            <a:r>
              <a:rPr kumimoji="1" lang="en-US" altLang="zh-CN" dirty="0" smtClean="0"/>
              <a:t>DNA</a:t>
            </a:r>
            <a:r>
              <a:rPr kumimoji="1" lang="zh-CN" altLang="en-US" dirty="0" smtClean="0"/>
              <a:t>设计师？（留给科学家与生物学家继续迷茫）</a:t>
            </a:r>
            <a:endParaRPr kumimoji="1" lang="en-US" altLang="zh-CN" dirty="0" smtClean="0"/>
          </a:p>
        </p:txBody>
      </p:sp>
      <p:sp>
        <p:nvSpPr>
          <p:cNvPr id="4" name="幻灯片编号占位符 3"/>
          <p:cNvSpPr>
            <a:spLocks noGrp="1"/>
          </p:cNvSpPr>
          <p:nvPr>
            <p:ph type="sldNum" sz="quarter" idx="10"/>
          </p:nvPr>
        </p:nvSpPr>
        <p:spPr/>
        <p:txBody>
          <a:bodyPr/>
          <a:lstStyle/>
          <a:p>
            <a:fld id="{884C3E95-459D-401E-99F4-3A592924C8B1}" type="slidenum">
              <a:rPr lang="zh-CN" altLang="en-US" smtClean="0"/>
              <a:pPr/>
              <a:t>6</a:t>
            </a:fld>
            <a:endParaRPr lang="zh-CN" altLang="en-US"/>
          </a:p>
        </p:txBody>
      </p:sp>
    </p:spTree>
    <p:extLst>
      <p:ext uri="{BB962C8B-B14F-4D97-AF65-F5344CB8AC3E}">
        <p14:creationId xmlns:p14="http://schemas.microsoft.com/office/powerpoint/2010/main" val="3039274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程序员设计了一个抽象的类</a:t>
            </a:r>
            <a:r>
              <a:rPr kumimoji="1" lang="en-US" altLang="zh-CN" dirty="0" smtClean="0"/>
              <a:t>`Some`</a:t>
            </a:r>
            <a:endParaRPr kumimoji="1" lang="zh-CN" altLang="en-US" dirty="0" smtClean="0"/>
          </a:p>
          <a:p>
            <a:r>
              <a:rPr kumimoji="1" lang="zh-CN" altLang="en-US" dirty="0" smtClean="0"/>
              <a:t>赋予这个类：成员属性、成员方法</a:t>
            </a:r>
            <a:endParaRPr kumimoji="1" lang="en-US" altLang="zh-CN" dirty="0" smtClean="0"/>
          </a:p>
          <a:p>
            <a:endParaRPr kumimoji="1" lang="en-US" altLang="zh-CN" dirty="0" smtClean="0"/>
          </a:p>
          <a:p>
            <a:r>
              <a:rPr kumimoji="1" lang="zh-CN" altLang="en-US" dirty="0" smtClean="0"/>
              <a:t>客户端使用类时，使用</a:t>
            </a:r>
            <a:r>
              <a:rPr kumimoji="1" lang="en-US" altLang="zh-CN" dirty="0" smtClean="0"/>
              <a:t>new</a:t>
            </a:r>
            <a:r>
              <a:rPr kumimoji="1" lang="en-US" altLang="zh-CN" baseline="0" dirty="0" smtClean="0"/>
              <a:t> </a:t>
            </a:r>
            <a:r>
              <a:rPr kumimoji="1" lang="zh-CN" altLang="en-US" baseline="0" dirty="0" smtClean="0"/>
              <a:t>关键字传入构造方法的参数，程序帮助客户端生成了这个类的不同实例对象</a:t>
            </a:r>
            <a:r>
              <a:rPr kumimoji="1" lang="en-US" altLang="zh-CN" baseline="0" dirty="0" smtClean="0"/>
              <a:t>1</a:t>
            </a:r>
            <a:r>
              <a:rPr kumimoji="1" lang="zh-CN" altLang="en-US" baseline="0" dirty="0" smtClean="0"/>
              <a:t>、</a:t>
            </a:r>
            <a:r>
              <a:rPr kumimoji="1" lang="en-US" altLang="zh-CN" baseline="0" dirty="0" smtClean="0"/>
              <a:t>2</a:t>
            </a:r>
            <a:r>
              <a:rPr kumimoji="1" lang="zh-CN" altLang="en-US" baseline="0" dirty="0" smtClean="0"/>
              <a:t>、</a:t>
            </a:r>
            <a:r>
              <a:rPr kumimoji="1" lang="en-US" altLang="zh-CN" baseline="0" dirty="0" smtClean="0"/>
              <a:t>3</a:t>
            </a:r>
            <a:r>
              <a:rPr kumimoji="1" lang="zh-CN" altLang="en-US" baseline="0" dirty="0" smtClean="0"/>
              <a:t>，客户端便可以使用不同的实例对象做其所需的操作（操作成员属性</a:t>
            </a:r>
            <a:r>
              <a:rPr kumimoji="1" lang="en-US" altLang="zh-CN" baseline="0" dirty="0" smtClean="0"/>
              <a:t>[public/set()get()],</a:t>
            </a:r>
            <a:r>
              <a:rPr kumimoji="1" lang="zh-CN" altLang="en-US" baseline="0" dirty="0" smtClean="0"/>
              <a:t>操作成员方法）</a:t>
            </a:r>
            <a:r>
              <a:rPr kumimoji="1" lang="en-US" altLang="zh-CN" baseline="0" dirty="0" smtClean="0"/>
              <a:t>,</a:t>
            </a:r>
            <a:r>
              <a:rPr kumimoji="1" lang="zh-CN" altLang="en-US" baseline="0" dirty="0" smtClean="0"/>
              <a:t>完成客户端所需的业务。</a:t>
            </a:r>
            <a:endParaRPr kumimoji="1" lang="en-US" altLang="zh-CN" baseline="0" dirty="0" smtClean="0"/>
          </a:p>
          <a:p>
            <a:endParaRPr kumimoji="1" lang="en-US" altLang="zh-CN" baseline="0" dirty="0" smtClean="0"/>
          </a:p>
          <a:p>
            <a:r>
              <a:rPr kumimoji="1" lang="en-US" altLang="zh-CN" baseline="0" dirty="0" smtClean="0"/>
              <a:t>Additional Tip:</a:t>
            </a:r>
            <a:r>
              <a:rPr kumimoji="1" lang="zh-CN" altLang="en-US" baseline="0" dirty="0" smtClean="0"/>
              <a:t>在软件的设计及开发时，在一个完整的业务链中，同一个类的实例化对象引用有多个还是一个。</a:t>
            </a:r>
            <a:endParaRPr kumimoji="1" lang="en-US" altLang="zh-CN" baseline="0" dirty="0" smtClean="0"/>
          </a:p>
          <a:p>
            <a:endParaRPr kumimoji="1" lang="en-US" altLang="zh-CN" baseline="0" dirty="0" smtClean="0"/>
          </a:p>
          <a:p>
            <a:r>
              <a:rPr kumimoji="1" lang="zh-CN" altLang="en-US" baseline="0" dirty="0" smtClean="0"/>
              <a:t>那么，程序在执行到</a:t>
            </a:r>
            <a:r>
              <a:rPr kumimoji="1" lang="en-US" altLang="zh-CN" baseline="0" dirty="0" smtClean="0"/>
              <a:t>New</a:t>
            </a:r>
            <a:r>
              <a:rPr kumimoji="1" lang="zh-CN" altLang="en-US" baseline="0" dirty="0" smtClean="0"/>
              <a:t>关键字时</a:t>
            </a:r>
            <a:r>
              <a:rPr kumimoji="1" lang="zh-CN" altLang="zh-CN" baseline="0" dirty="0" smtClean="0"/>
              <a:t>，</a:t>
            </a:r>
            <a:r>
              <a:rPr kumimoji="1" lang="zh-CN" altLang="en-US" baseline="0" dirty="0" smtClean="0"/>
              <a:t>内部发生了什么变化？</a:t>
            </a:r>
            <a:endParaRPr kumimoji="1" lang="en-US" altLang="zh-CN" dirty="0" smtClean="0"/>
          </a:p>
        </p:txBody>
      </p:sp>
      <p:sp>
        <p:nvSpPr>
          <p:cNvPr id="4" name="幻灯片编号占位符 3"/>
          <p:cNvSpPr>
            <a:spLocks noGrp="1"/>
          </p:cNvSpPr>
          <p:nvPr>
            <p:ph type="sldNum" sz="quarter" idx="10"/>
          </p:nvPr>
        </p:nvSpPr>
        <p:spPr/>
        <p:txBody>
          <a:bodyPr/>
          <a:lstStyle/>
          <a:p>
            <a:fld id="{884C3E95-459D-401E-99F4-3A592924C8B1}" type="slidenum">
              <a:rPr lang="zh-CN" altLang="en-US" smtClean="0"/>
              <a:pPr/>
              <a:t>7</a:t>
            </a:fld>
            <a:endParaRPr lang="zh-CN" altLang="en-US"/>
          </a:p>
        </p:txBody>
      </p:sp>
    </p:spTree>
    <p:extLst>
      <p:ext uri="{BB962C8B-B14F-4D97-AF65-F5344CB8AC3E}">
        <p14:creationId xmlns:p14="http://schemas.microsoft.com/office/powerpoint/2010/main" val="3039274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884C3E95-459D-401E-99F4-3A592924C8B1}" type="slidenum">
              <a:rPr lang="zh-CN" altLang="en-US" smtClean="0"/>
              <a:pPr/>
              <a:t>8</a:t>
            </a:fld>
            <a:endParaRPr lang="zh-CN" altLang="en-US"/>
          </a:p>
        </p:txBody>
      </p:sp>
    </p:spTree>
    <p:extLst>
      <p:ext uri="{BB962C8B-B14F-4D97-AF65-F5344CB8AC3E}">
        <p14:creationId xmlns:p14="http://schemas.microsoft.com/office/powerpoint/2010/main" val="30392740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a:t>
            </a:r>
            <a:r>
              <a:rPr kumimoji="1" lang="zh-CN" altLang="en-US" dirty="0" smtClean="0"/>
              <a:t>加载</a:t>
            </a:r>
            <a:r>
              <a:rPr kumimoji="1" lang="en-US" altLang="zh-CN" dirty="0" smtClean="0"/>
              <a:t>class</a:t>
            </a:r>
            <a:r>
              <a:rPr kumimoji="1" lang="zh-CN" altLang="en-US" dirty="0" smtClean="0"/>
              <a:t>文件到</a:t>
            </a:r>
            <a:r>
              <a:rPr kumimoji="1" lang="en-US" altLang="zh-CN" dirty="0" smtClean="0"/>
              <a:t>class</a:t>
            </a:r>
            <a:r>
              <a:rPr kumimoji="1" lang="zh-CN" altLang="en-US" dirty="0" smtClean="0"/>
              <a:t>内容区域，加载静态方法和静态变量到静态区（同时加载的）</a:t>
            </a:r>
            <a:endParaRPr kumimoji="1" lang="en-US" altLang="zh-CN" dirty="0" smtClean="0"/>
          </a:p>
          <a:p>
            <a:endParaRPr kumimoji="1" lang="zh-CN" alt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附加知识点：如果</a:t>
            </a:r>
            <a:r>
              <a:rPr kumimoji="1" lang="en-US" altLang="zh-CN" dirty="0" smtClean="0"/>
              <a:t>A-class</a:t>
            </a:r>
            <a:r>
              <a:rPr kumimoji="1" lang="zh-CN" altLang="en-US" dirty="0" smtClean="0"/>
              <a:t>中也存在静态方法或静态变量，也将加入到静态区。静态方法与静态变量此时可以直接通过</a:t>
            </a:r>
            <a:r>
              <a:rPr kumimoji="1" lang="en-US" altLang="zh-CN" dirty="0" smtClean="0"/>
              <a:t>:</a:t>
            </a:r>
            <a:r>
              <a:rPr kumimoji="1" lang="zh-CN" altLang="en-US" dirty="0" smtClean="0"/>
              <a:t>类名</a:t>
            </a:r>
            <a:r>
              <a:rPr kumimoji="1" lang="en-US" altLang="zh-CN" dirty="0" smtClean="0"/>
              <a:t>.</a:t>
            </a:r>
            <a:r>
              <a:rPr kumimoji="1" lang="en-US" altLang="zh-CN" dirty="0" err="1" smtClean="0"/>
              <a:t>paramter</a:t>
            </a:r>
            <a:r>
              <a:rPr kumimoji="1" lang="en-US" altLang="zh-CN" dirty="0" smtClean="0"/>
              <a:t> </a:t>
            </a:r>
            <a:r>
              <a:rPr kumimoji="1" lang="zh-CN" altLang="en-US" dirty="0" smtClean="0"/>
              <a:t>类名</a:t>
            </a:r>
            <a:r>
              <a:rPr kumimoji="1" lang="en-US" altLang="zh-CN" dirty="0" smtClean="0"/>
              <a:t>.</a:t>
            </a:r>
            <a:r>
              <a:rPr kumimoji="1" lang="en-US" altLang="zh-CN" dirty="0" err="1" smtClean="0"/>
              <a:t>func</a:t>
            </a:r>
            <a:r>
              <a:rPr kumimoji="1" lang="en-US" altLang="zh-CN" dirty="0" smtClean="0"/>
              <a:t>()</a:t>
            </a:r>
            <a:r>
              <a:rPr kumimoji="1" lang="zh-CN" altLang="en-US" dirty="0" smtClean="0"/>
              <a:t>调用，无需实例化类</a:t>
            </a:r>
            <a:r>
              <a:rPr kumimoji="1" lang="en-US" altLang="zh-CN" dirty="0" smtClean="0"/>
              <a:t>;</a:t>
            </a:r>
            <a:r>
              <a:rPr kumimoji="1" lang="zh-CN" altLang="en-US" dirty="0" smtClean="0"/>
              <a:t>在实际的开发中请大家注意静态方法及静态属性的用法。</a:t>
            </a:r>
            <a:r>
              <a:rPr kumimoji="1" lang="en-US" altLang="zh-CN" dirty="0" err="1" smtClean="0"/>
              <a:t>Vnnox-php</a:t>
            </a:r>
            <a:r>
              <a:rPr kumimoji="1" lang="zh-CN" altLang="en-US" dirty="0" smtClean="0"/>
              <a:t>原理类似。</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smtClean="0"/>
          </a:p>
          <a:p>
            <a:r>
              <a:rPr kumimoji="1" lang="en-US" altLang="zh-CN" dirty="0" smtClean="0"/>
              <a:t>2.Java</a:t>
            </a:r>
            <a:r>
              <a:rPr kumimoji="1" lang="zh-CN" altLang="en-US" dirty="0" smtClean="0"/>
              <a:t>默认调用</a:t>
            </a:r>
            <a:r>
              <a:rPr kumimoji="1" lang="en-US" altLang="zh-CN" dirty="0" smtClean="0"/>
              <a:t>main</a:t>
            </a:r>
            <a:r>
              <a:rPr kumimoji="1" lang="zh-CN" altLang="en-US" dirty="0" smtClean="0"/>
              <a:t>方法到栈内存 </a:t>
            </a:r>
          </a:p>
          <a:p>
            <a:r>
              <a:rPr kumimoji="1" lang="en-US" altLang="zh-CN" dirty="0" smtClean="0"/>
              <a:t>3.</a:t>
            </a:r>
            <a:r>
              <a:rPr kumimoji="1" lang="zh-CN" altLang="en-US" dirty="0" smtClean="0"/>
              <a:t>在栈内存中为</a:t>
            </a:r>
            <a:r>
              <a:rPr kumimoji="1" lang="en-US" altLang="zh-CN" dirty="0" smtClean="0"/>
              <a:t>a</a:t>
            </a:r>
            <a:r>
              <a:rPr kumimoji="1" lang="zh-CN" altLang="en-US" dirty="0" smtClean="0"/>
              <a:t>变量（</a:t>
            </a:r>
            <a:r>
              <a:rPr kumimoji="1" lang="en-US" altLang="zh-CN" dirty="0" smtClean="0"/>
              <a:t>A</a:t>
            </a:r>
            <a:r>
              <a:rPr kumimoji="1" lang="zh-CN" altLang="en-US" dirty="0" smtClean="0"/>
              <a:t>对象的引用）开辟空间</a:t>
            </a:r>
          </a:p>
          <a:p>
            <a:r>
              <a:rPr kumimoji="1" lang="en-US" altLang="zh-CN" dirty="0" smtClean="0"/>
              <a:t>4.</a:t>
            </a:r>
            <a:r>
              <a:rPr kumimoji="1" lang="zh-CN" altLang="en-US" dirty="0" smtClean="0"/>
              <a:t>在堆内存为</a:t>
            </a:r>
            <a:r>
              <a:rPr kumimoji="1" lang="en-US" altLang="zh-CN" dirty="0" smtClean="0"/>
              <a:t>A</a:t>
            </a:r>
            <a:r>
              <a:rPr kumimoji="1" lang="zh-CN" altLang="en-US" dirty="0" smtClean="0"/>
              <a:t>对象申请空间 </a:t>
            </a:r>
          </a:p>
          <a:p>
            <a:r>
              <a:rPr kumimoji="1" lang="en-US" altLang="zh-CN" dirty="0" smtClean="0"/>
              <a:t>5.</a:t>
            </a:r>
            <a:r>
              <a:rPr kumimoji="1" lang="zh-CN" altLang="en-US" dirty="0" smtClean="0"/>
              <a:t>给成员变量进行默认初始化（此时 </a:t>
            </a:r>
            <a:r>
              <a:rPr kumimoji="1" lang="en-US" altLang="zh-CN" dirty="0" err="1" smtClean="0"/>
              <a:t>i</a:t>
            </a:r>
            <a:r>
              <a:rPr kumimoji="1" lang="en-US" altLang="zh-CN" dirty="0" smtClean="0"/>
              <a:t>=0</a:t>
            </a:r>
            <a:r>
              <a:rPr kumimoji="1" lang="zh-CN" altLang="en-US" dirty="0" smtClean="0"/>
              <a:t>），同时有一个方法标记，在方法区中创建一个</a:t>
            </a:r>
            <a:r>
              <a:rPr kumimoji="1" lang="en-US" altLang="zh-CN" dirty="0" smtClean="0"/>
              <a:t>A</a:t>
            </a:r>
            <a:r>
              <a:rPr kumimoji="1" lang="zh-CN" altLang="en-US" dirty="0" smtClean="0"/>
              <a:t>的方法区，将</a:t>
            </a:r>
            <a:r>
              <a:rPr kumimoji="1" lang="en-US" altLang="zh-CN" dirty="0" smtClean="0"/>
              <a:t>A</a:t>
            </a:r>
            <a:r>
              <a:rPr kumimoji="1" lang="zh-CN" altLang="en-US" dirty="0" smtClean="0"/>
              <a:t>的方法区的地址</a:t>
            </a:r>
            <a:r>
              <a:rPr kumimoji="1" lang="en-US" altLang="zh-CN" dirty="0" smtClean="0"/>
              <a:t>0x01</a:t>
            </a:r>
            <a:r>
              <a:rPr kumimoji="1" lang="zh-CN" altLang="en-US" dirty="0" smtClean="0"/>
              <a:t>给方法标记 </a:t>
            </a:r>
          </a:p>
          <a:p>
            <a:r>
              <a:rPr kumimoji="1" lang="en-US" altLang="zh-CN" dirty="0" smtClean="0"/>
              <a:t>6.</a:t>
            </a:r>
            <a:r>
              <a:rPr kumimoji="1" lang="zh-CN" altLang="en-US" dirty="0" smtClean="0"/>
              <a:t>给成员变量进行显示初始化（此时 </a:t>
            </a:r>
            <a:r>
              <a:rPr kumimoji="1" lang="en-US" altLang="zh-CN" dirty="0" err="1" smtClean="0"/>
              <a:t>i</a:t>
            </a:r>
            <a:r>
              <a:rPr kumimoji="1" lang="en-US" altLang="zh-CN" dirty="0" smtClean="0"/>
              <a:t>=1</a:t>
            </a:r>
            <a:r>
              <a:rPr kumimoji="1" lang="zh-CN" altLang="en-US" dirty="0" smtClean="0"/>
              <a:t>），此时对象实例在堆中创建完成，确定了此对象在堆中的地址。</a:t>
            </a:r>
          </a:p>
          <a:p>
            <a:r>
              <a:rPr kumimoji="1" lang="zh-CN" altLang="en-US" dirty="0" smtClean="0"/>
              <a:t> </a:t>
            </a:r>
            <a:r>
              <a:rPr kumimoji="1" lang="en-US" altLang="zh-CN" dirty="0" smtClean="0"/>
              <a:t>7.</a:t>
            </a:r>
            <a:r>
              <a:rPr kumimoji="1" lang="zh-CN" altLang="en-US" dirty="0" smtClean="0"/>
              <a:t>将</a:t>
            </a:r>
            <a:r>
              <a:rPr kumimoji="1" lang="en-US" altLang="zh-CN" dirty="0" smtClean="0"/>
              <a:t>A</a:t>
            </a:r>
            <a:r>
              <a:rPr kumimoji="1" lang="zh-CN" altLang="en-US" dirty="0" smtClean="0"/>
              <a:t>对象在堆中的地址值给在栈中的变量</a:t>
            </a:r>
            <a:r>
              <a:rPr kumimoji="1" lang="en-US" altLang="zh-CN" dirty="0" smtClean="0"/>
              <a:t>a </a:t>
            </a:r>
          </a:p>
          <a:p>
            <a:r>
              <a:rPr kumimoji="1" lang="en-US" altLang="zh-CN" dirty="0" smtClean="0"/>
              <a:t>8.</a:t>
            </a:r>
            <a:r>
              <a:rPr kumimoji="1" lang="zh-CN" altLang="en-US" dirty="0" smtClean="0"/>
              <a:t>栈中保存了</a:t>
            </a:r>
            <a:r>
              <a:rPr kumimoji="1" lang="en-US" altLang="zh-CN" dirty="0" smtClean="0"/>
              <a:t>A</a:t>
            </a:r>
            <a:r>
              <a:rPr kumimoji="1" lang="zh-CN" altLang="en-US" dirty="0" smtClean="0"/>
              <a:t>对象的引用（即变量</a:t>
            </a:r>
            <a:r>
              <a:rPr kumimoji="1" lang="en-US" altLang="zh-CN" dirty="0" smtClean="0"/>
              <a:t>a</a:t>
            </a:r>
            <a:r>
              <a:rPr kumimoji="1" lang="zh-CN" altLang="en-US" dirty="0" smtClean="0"/>
              <a:t>）</a:t>
            </a:r>
            <a:r>
              <a:rPr kumimoji="1" lang="en-US" altLang="zh-CN" dirty="0" smtClean="0"/>
              <a:t>,</a:t>
            </a:r>
            <a:r>
              <a:rPr kumimoji="1" lang="zh-CN" altLang="en-US" dirty="0" smtClean="0"/>
              <a:t>堆中报存了</a:t>
            </a:r>
            <a:r>
              <a:rPr kumimoji="1" lang="en-US" altLang="zh-CN" dirty="0" smtClean="0"/>
              <a:t>A</a:t>
            </a:r>
            <a:r>
              <a:rPr kumimoji="1" lang="zh-CN" altLang="en-US" dirty="0" smtClean="0"/>
              <a:t>对象</a:t>
            </a:r>
            <a:endParaRPr kumimoji="1" lang="en-US" altLang="zh-CN" dirty="0" smtClean="0"/>
          </a:p>
          <a:p>
            <a:endParaRPr kumimoji="1" lang="en-US" altLang="zh-CN" dirty="0" smtClean="0"/>
          </a:p>
          <a:p>
            <a:r>
              <a:rPr kumimoji="1" lang="zh-CN" altLang="en-US" dirty="0" smtClean="0"/>
              <a:t>额外知识点：栈：先进后出，堆：先进先出，</a:t>
            </a:r>
            <a:endParaRPr kumimoji="1" lang="en-US" altLang="zh-CN" dirty="0" smtClean="0"/>
          </a:p>
          <a:p>
            <a:r>
              <a:rPr kumimoji="1" lang="zh-CN" altLang="en-US" dirty="0" smtClean="0"/>
              <a:t>由于类实例是以堆栈的形式放在内存中，所以最后调用 析构函数 的时候，输出顺序是按 后进先出 的原则！</a:t>
            </a:r>
            <a:endParaRPr kumimoji="1" lang="en-US" altLang="zh-CN" dirty="0" smtClean="0"/>
          </a:p>
          <a:p>
            <a:r>
              <a:rPr kumimoji="1" lang="zh-CN" altLang="en-US" dirty="0" smtClean="0"/>
              <a:t>请大家自行尝试类析构函数验证内部机制。</a:t>
            </a:r>
            <a:endParaRPr kumimoji="1" lang="en-US" altLang="zh-CN" dirty="0" smtClean="0"/>
          </a:p>
          <a:p>
            <a:r>
              <a:rPr kumimoji="1" lang="en-US" altLang="zh-CN" dirty="0" smtClean="0"/>
              <a:t>http://</a:t>
            </a:r>
            <a:r>
              <a:rPr kumimoji="1" lang="en-US" altLang="zh-CN" dirty="0" err="1" smtClean="0"/>
              <a:t>php-note.com</a:t>
            </a:r>
            <a:r>
              <a:rPr kumimoji="1" lang="en-US" altLang="zh-CN" dirty="0" smtClean="0"/>
              <a:t>/article/detail/95</a:t>
            </a:r>
          </a:p>
          <a:p>
            <a:endParaRPr kumimoji="1" lang="en-US" altLang="zh-CN" dirty="0" smtClean="0"/>
          </a:p>
          <a:p>
            <a:r>
              <a:rPr kumimoji="1" lang="zh-CN" altLang="en-US" dirty="0" smtClean="0"/>
              <a:t>基础的面向对象还提供了其他特性：封装、继承、多态，他们具体是什么？要解决什么问题？</a:t>
            </a:r>
            <a:endParaRPr kumimoji="1" lang="en-US" altLang="zh-CN" dirty="0" smtClean="0"/>
          </a:p>
          <a:p>
            <a:r>
              <a:rPr kumimoji="1" lang="zh-CN" altLang="en-US" dirty="0" smtClean="0"/>
              <a:t>设计模式</a:t>
            </a:r>
          </a:p>
        </p:txBody>
      </p:sp>
      <p:sp>
        <p:nvSpPr>
          <p:cNvPr id="4" name="幻灯片编号占位符 3"/>
          <p:cNvSpPr>
            <a:spLocks noGrp="1"/>
          </p:cNvSpPr>
          <p:nvPr>
            <p:ph type="sldNum" sz="quarter" idx="10"/>
          </p:nvPr>
        </p:nvSpPr>
        <p:spPr/>
        <p:txBody>
          <a:bodyPr/>
          <a:lstStyle/>
          <a:p>
            <a:fld id="{884C3E95-459D-401E-99F4-3A592924C8B1}" type="slidenum">
              <a:rPr lang="zh-CN" altLang="en-US" smtClean="0"/>
              <a:pPr/>
              <a:t>9</a:t>
            </a:fld>
            <a:endParaRPr lang="zh-CN" altLang="en-US"/>
          </a:p>
        </p:txBody>
      </p:sp>
    </p:spTree>
    <p:extLst>
      <p:ext uri="{BB962C8B-B14F-4D97-AF65-F5344CB8AC3E}">
        <p14:creationId xmlns:p14="http://schemas.microsoft.com/office/powerpoint/2010/main" val="30392740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smtClean="0"/>
              <a:t>1</a:t>
            </a:r>
            <a:r>
              <a:rPr kumimoji="1" lang="zh-CN" altLang="en-US" dirty="0" smtClean="0"/>
              <a:t>、设计模式是众多软件开发人员经过相当长的一段时间的经验和错误总结出来的。每种模式都描述了一个在我们周围不断重复发生的问题，以及该问题的核心解决方案，所以设计模式是前人总结出的软件设计套路，学会了套路，在日后的软件设计、开发工作中为我们提供</a:t>
            </a:r>
            <a:r>
              <a:rPr kumimoji="1" lang="en-US" altLang="zh-CN" dirty="0" smtClean="0"/>
              <a:t>-</a:t>
            </a:r>
            <a:r>
              <a:rPr kumimoji="1" lang="zh-CN" altLang="en-US" dirty="0" smtClean="0"/>
              <a:t>解决问题的参考方案。</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zh-CN" dirty="0" smtClean="0"/>
              <a:t>2</a:t>
            </a:r>
            <a:r>
              <a:rPr kumimoji="1" lang="zh-CN" altLang="en-US" dirty="0" smtClean="0"/>
              <a:t>、设计模式能让专业人之间交流方便与高效</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王笼：这里的逻辑我用了责任连模式</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汪星渊：哦，那我大致了解你当时程序的设计思路了</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zh-CN" dirty="0" smtClean="0"/>
              <a:t>3</a:t>
            </a:r>
            <a:r>
              <a:rPr kumimoji="1" lang="zh-CN" altLang="en-US" dirty="0" smtClean="0"/>
              <a:t>、满足设计原则，如开放封闭、控制反转等，让软件更易于维护</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项目经理：客户需要将原来的存储机制改为最新的云存储版本，必须在</a:t>
            </a:r>
            <a:r>
              <a:rPr kumimoji="1" lang="zh-CN" altLang="zh-CN" dirty="0" smtClean="0"/>
              <a:t>3</a:t>
            </a:r>
            <a:r>
              <a:rPr kumimoji="1" lang="zh-CN" altLang="en-US" dirty="0" smtClean="0"/>
              <a:t>天内交付</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程序员：好的，了解，这里的业务使用了适配器模式，我们在</a:t>
            </a:r>
            <a:r>
              <a:rPr kumimoji="1" lang="zh-CN" altLang="zh-CN" dirty="0" smtClean="0"/>
              <a:t>1</a:t>
            </a:r>
            <a:r>
              <a:rPr kumimoji="1" lang="zh-CN" altLang="en-US" dirty="0" smtClean="0"/>
              <a:t>天内就可以交付</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zh-CN" dirty="0" smtClean="0"/>
              <a:t>4</a:t>
            </a:r>
            <a:r>
              <a:rPr kumimoji="1" lang="zh-CN" altLang="en-US" dirty="0" smtClean="0"/>
              <a:t>、每种设计模式都代表了同一类问题的解决方案，但需要根据不同的项目规模及业务场景，选择最佳方案</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例如：简单工厂、静态工厂、单例模式，可以组合成为静态单例工厂，合理的使用设计模式能够事半功倍</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smtClean="0"/>
          </a:p>
        </p:txBody>
      </p:sp>
      <p:sp>
        <p:nvSpPr>
          <p:cNvPr id="4" name="幻灯片编号占位符 3"/>
          <p:cNvSpPr>
            <a:spLocks noGrp="1"/>
          </p:cNvSpPr>
          <p:nvPr>
            <p:ph type="sldNum" sz="quarter" idx="10"/>
          </p:nvPr>
        </p:nvSpPr>
        <p:spPr/>
        <p:txBody>
          <a:bodyPr/>
          <a:lstStyle/>
          <a:p>
            <a:fld id="{884C3E95-459D-401E-99F4-3A592924C8B1}" type="slidenum">
              <a:rPr lang="zh-CN" altLang="en-US" smtClean="0"/>
              <a:pPr/>
              <a:t>10</a:t>
            </a:fld>
            <a:endParaRPr lang="zh-CN" altLang="en-US"/>
          </a:p>
        </p:txBody>
      </p:sp>
    </p:spTree>
    <p:extLst>
      <p:ext uri="{BB962C8B-B14F-4D97-AF65-F5344CB8AC3E}">
        <p14:creationId xmlns:p14="http://schemas.microsoft.com/office/powerpoint/2010/main" val="1652882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FA2548A2-34F2-4CA4-A913-9B6CB6A75227}" type="datetimeFigureOut">
              <a:rPr lang="zh-CN" altLang="en-US" smtClean="0"/>
              <a:pPr/>
              <a:t>18/3/28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B88F23-1542-4072-987B-6AE7C750EAA4}" type="slidenum">
              <a:rPr lang="zh-CN" altLang="en-US" smtClean="0"/>
              <a:pPr/>
              <a:t>‹#›</a:t>
            </a:fld>
            <a:endParaRPr lang="zh-CN" altLang="en-US"/>
          </a:p>
        </p:txBody>
      </p:sp>
      <p:sp>
        <p:nvSpPr>
          <p:cNvPr id="7" name="矩形 42"/>
          <p:cNvSpPr/>
          <p:nvPr userDrawn="1"/>
        </p:nvSpPr>
        <p:spPr>
          <a:xfrm>
            <a:off x="9555559" y="0"/>
            <a:ext cx="1851025" cy="11747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zh-CN" altLang="en-US"/>
          </a:p>
        </p:txBody>
      </p:sp>
      <p:cxnSp>
        <p:nvCxnSpPr>
          <p:cNvPr id="8" name="直接连接符 7"/>
          <p:cNvCxnSpPr/>
          <p:nvPr userDrawn="1"/>
        </p:nvCxnSpPr>
        <p:spPr>
          <a:xfrm>
            <a:off x="9555558" y="188640"/>
            <a:ext cx="18510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5187625"/>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A2548A2-34F2-4CA4-A913-9B6CB6A75227}" type="datetimeFigureOut">
              <a:rPr lang="zh-CN" altLang="en-US" smtClean="0"/>
              <a:pPr/>
              <a:t>18/3/28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B88F23-1542-4072-987B-6AE7C750EAA4}" type="slidenum">
              <a:rPr lang="zh-CN" altLang="en-US" smtClean="0"/>
              <a:pPr/>
              <a:t>‹#›</a:t>
            </a:fld>
            <a:endParaRPr lang="zh-CN" altLang="en-US"/>
          </a:p>
        </p:txBody>
      </p:sp>
    </p:spTree>
    <p:extLst>
      <p:ext uri="{BB962C8B-B14F-4D97-AF65-F5344CB8AC3E}">
        <p14:creationId xmlns:p14="http://schemas.microsoft.com/office/powerpoint/2010/main" val="3983829125"/>
      </p:ext>
    </p:extLst>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dirty="0" smtClean="0"/>
              <a:t>单击此处编辑母版标题样式</a:t>
            </a:r>
            <a:endParaRPr lang="zh-CN" altLang="en-US" dirty="0"/>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FA2548A2-34F2-4CA4-A913-9B6CB6A75227}" type="datetimeFigureOut">
              <a:rPr lang="zh-CN" altLang="en-US" smtClean="0"/>
              <a:pPr/>
              <a:t>18/3/28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B88F23-1542-4072-987B-6AE7C750EAA4}" type="slidenum">
              <a:rPr lang="zh-CN" altLang="en-US" smtClean="0"/>
              <a:pPr/>
              <a:t>‹#›</a:t>
            </a:fld>
            <a:endParaRPr lang="zh-CN" altLang="en-US"/>
          </a:p>
        </p:txBody>
      </p:sp>
    </p:spTree>
    <p:extLst>
      <p:ext uri="{BB962C8B-B14F-4D97-AF65-F5344CB8AC3E}">
        <p14:creationId xmlns:p14="http://schemas.microsoft.com/office/powerpoint/2010/main" val="2920981566"/>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772883" y="365125"/>
            <a:ext cx="5693231" cy="829193"/>
          </a:xfrm>
          <a:noFill/>
          <a:effectLst>
            <a:glow rad="63500">
              <a:schemeClr val="accent5">
                <a:satMod val="175000"/>
                <a:alpha val="40000"/>
              </a:schemeClr>
            </a:glow>
          </a:effectLst>
        </p:spPr>
        <p:txBody>
          <a:bodyPr>
            <a:normAutofit/>
          </a:bodyPr>
          <a:lstStyle>
            <a:lvl1pPr>
              <a:defRPr lang="zh-CN" altLang="en-US" sz="3600" dirty="0">
                <a:gradFill>
                  <a:gsLst>
                    <a:gs pos="0">
                      <a:schemeClr val="bg1"/>
                    </a:gs>
                    <a:gs pos="100000">
                      <a:schemeClr val="accent3"/>
                    </a:gs>
                  </a:gsLst>
                  <a:lin ang="5400000" scaled="1"/>
                </a:gradFill>
                <a:effectLst/>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lvl1pPr>
              <a:lnSpc>
                <a:spcPct val="150000"/>
              </a:lnSpc>
              <a:defRPr sz="2400">
                <a:solidFill>
                  <a:schemeClr val="bg1"/>
                </a:solidFill>
                <a:latin typeface="微软雅黑" panose="020B0503020204020204" pitchFamily="34" charset="-122"/>
                <a:ea typeface="微软雅黑" panose="020B0503020204020204" pitchFamily="34" charset="-122"/>
              </a:defRPr>
            </a:lvl1pPr>
            <a:lvl2pPr>
              <a:lnSpc>
                <a:spcPct val="150000"/>
              </a:lnSpc>
              <a:defRPr sz="2000">
                <a:solidFill>
                  <a:schemeClr val="bg1"/>
                </a:solidFill>
                <a:latin typeface="微软雅黑" panose="020B0503020204020204" pitchFamily="34" charset="-122"/>
                <a:ea typeface="微软雅黑" panose="020B0503020204020204" pitchFamily="34" charset="-122"/>
              </a:defRPr>
            </a:lvl2pPr>
            <a:lvl3pPr>
              <a:lnSpc>
                <a:spcPct val="150000"/>
              </a:lnSpc>
              <a:defRPr sz="1800">
                <a:solidFill>
                  <a:schemeClr val="bg1"/>
                </a:solidFill>
                <a:latin typeface="微软雅黑" panose="020B0503020204020204" pitchFamily="34" charset="-122"/>
                <a:ea typeface="微软雅黑" panose="020B0503020204020204" pitchFamily="34" charset="-122"/>
              </a:defRPr>
            </a:lvl3pPr>
            <a:lvl4pPr>
              <a:lnSpc>
                <a:spcPct val="150000"/>
              </a:lnSpc>
              <a:defRPr sz="1600">
                <a:solidFill>
                  <a:schemeClr val="bg1"/>
                </a:solidFill>
                <a:latin typeface="微软雅黑" panose="020B0503020204020204" pitchFamily="34" charset="-122"/>
                <a:ea typeface="微软雅黑" panose="020B0503020204020204" pitchFamily="34" charset="-122"/>
              </a:defRPr>
            </a:lvl4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FA2548A2-34F2-4CA4-A913-9B6CB6A75227}" type="datetimeFigureOut">
              <a:rPr lang="zh-CN" altLang="en-US" smtClean="0"/>
              <a:pPr/>
              <a:t>18/3/28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B88F23-1542-4072-987B-6AE7C750EAA4}" type="slidenum">
              <a:rPr lang="zh-CN" altLang="en-US" smtClean="0"/>
              <a:pPr/>
              <a:t>‹#›</a:t>
            </a:fld>
            <a:endParaRPr lang="zh-CN" altLang="en-US"/>
          </a:p>
        </p:txBody>
      </p:sp>
      <p:sp>
        <p:nvSpPr>
          <p:cNvPr id="9" name="矩形 42"/>
          <p:cNvSpPr/>
          <p:nvPr userDrawn="1"/>
        </p:nvSpPr>
        <p:spPr>
          <a:xfrm rot="5400000">
            <a:off x="11207750" y="5192713"/>
            <a:ext cx="1851025" cy="11747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zh-CN" altLang="en-US"/>
          </a:p>
        </p:txBody>
      </p:sp>
      <p:cxnSp>
        <p:nvCxnSpPr>
          <p:cNvPr id="10" name="直接连接符 9"/>
          <p:cNvCxnSpPr/>
          <p:nvPr userDrawn="1"/>
        </p:nvCxnSpPr>
        <p:spPr>
          <a:xfrm rot="5400000">
            <a:off x="11090444" y="5251452"/>
            <a:ext cx="18510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68733" y="113958"/>
            <a:ext cx="3605791" cy="320041"/>
          </a:xfrm>
          <a:prstGeom prst="rect">
            <a:avLst/>
          </a:prstGeom>
        </p:spPr>
      </p:pic>
    </p:spTree>
    <p:extLst>
      <p:ext uri="{BB962C8B-B14F-4D97-AF65-F5344CB8AC3E}">
        <p14:creationId xmlns:p14="http://schemas.microsoft.com/office/powerpoint/2010/main" val="3532692510"/>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smtClean="0"/>
              <a:t>单击此处编辑母版文本样式</a:t>
            </a:r>
          </a:p>
        </p:txBody>
      </p:sp>
      <p:sp>
        <p:nvSpPr>
          <p:cNvPr id="4" name="日期占位符 3"/>
          <p:cNvSpPr>
            <a:spLocks noGrp="1"/>
          </p:cNvSpPr>
          <p:nvPr>
            <p:ph type="dt" sz="half" idx="10"/>
          </p:nvPr>
        </p:nvSpPr>
        <p:spPr/>
        <p:txBody>
          <a:bodyPr/>
          <a:lstStyle/>
          <a:p>
            <a:fld id="{FA2548A2-34F2-4CA4-A913-9B6CB6A75227}" type="datetimeFigureOut">
              <a:rPr lang="zh-CN" altLang="en-US" smtClean="0"/>
              <a:pPr/>
              <a:t>18/3/28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B88F23-1542-4072-987B-6AE7C750EAA4}" type="slidenum">
              <a:rPr lang="zh-CN" altLang="en-US" smtClean="0"/>
              <a:pPr/>
              <a:t>‹#›</a:t>
            </a:fld>
            <a:endParaRPr lang="zh-CN" altLang="en-US"/>
          </a:p>
        </p:txBody>
      </p:sp>
    </p:spTree>
    <p:extLst>
      <p:ext uri="{BB962C8B-B14F-4D97-AF65-F5344CB8AC3E}">
        <p14:creationId xmlns:p14="http://schemas.microsoft.com/office/powerpoint/2010/main" val="375137375"/>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内容占位符 3"/>
          <p:cNvSpPr>
            <a:spLocks noGrp="1"/>
          </p:cNvSpPr>
          <p:nvPr>
            <p:ph sz="half" idx="2"/>
          </p:nvPr>
        </p:nvSpPr>
        <p:spPr>
          <a:xfrm>
            <a:off x="6172200" y="1825625"/>
            <a:ext cx="5181600" cy="4351338"/>
          </a:xfrm>
        </p:spPr>
        <p:txBody>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5" name="日期占位符 4"/>
          <p:cNvSpPr>
            <a:spLocks noGrp="1"/>
          </p:cNvSpPr>
          <p:nvPr>
            <p:ph type="dt" sz="half" idx="10"/>
          </p:nvPr>
        </p:nvSpPr>
        <p:spPr/>
        <p:txBody>
          <a:bodyPr/>
          <a:lstStyle/>
          <a:p>
            <a:fld id="{FA2548A2-34F2-4CA4-A913-9B6CB6A75227}" type="datetimeFigureOut">
              <a:rPr lang="zh-CN" altLang="en-US" smtClean="0"/>
              <a:pPr/>
              <a:t>18/3/28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B88F23-1542-4072-987B-6AE7C750EAA4}" type="slidenum">
              <a:rPr lang="zh-CN" altLang="en-US" smtClean="0"/>
              <a:pPr/>
              <a:t>‹#›</a:t>
            </a:fld>
            <a:endParaRPr lang="zh-CN" altLang="en-US"/>
          </a:p>
        </p:txBody>
      </p:sp>
    </p:spTree>
    <p:extLst>
      <p:ext uri="{BB962C8B-B14F-4D97-AF65-F5344CB8AC3E}">
        <p14:creationId xmlns:p14="http://schemas.microsoft.com/office/powerpoint/2010/main" val="3721505279"/>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A2548A2-34F2-4CA4-A913-9B6CB6A75227}" type="datetimeFigureOut">
              <a:rPr lang="zh-CN" altLang="en-US" smtClean="0"/>
              <a:pPr/>
              <a:t>18/3/28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AB88F23-1542-4072-987B-6AE7C750EAA4}" type="slidenum">
              <a:rPr lang="zh-CN" altLang="en-US" smtClean="0"/>
              <a:pPr/>
              <a:t>‹#›</a:t>
            </a:fld>
            <a:endParaRPr lang="zh-CN" altLang="en-US"/>
          </a:p>
        </p:txBody>
      </p:sp>
    </p:spTree>
    <p:extLst>
      <p:ext uri="{BB962C8B-B14F-4D97-AF65-F5344CB8AC3E}">
        <p14:creationId xmlns:p14="http://schemas.microsoft.com/office/powerpoint/2010/main" val="2404938578"/>
      </p:ext>
    </p:extLst>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A2548A2-34F2-4CA4-A913-9B6CB6A75227}" type="datetimeFigureOut">
              <a:rPr lang="zh-CN" altLang="en-US" smtClean="0"/>
              <a:pPr/>
              <a:t>18/3/28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AB88F23-1542-4072-987B-6AE7C750EAA4}" type="slidenum">
              <a:rPr lang="zh-CN" altLang="en-US" smtClean="0"/>
              <a:pPr/>
              <a:t>‹#›</a:t>
            </a:fld>
            <a:endParaRPr lang="zh-CN" altLang="en-US"/>
          </a:p>
        </p:txBody>
      </p:sp>
    </p:spTree>
    <p:extLst>
      <p:ext uri="{BB962C8B-B14F-4D97-AF65-F5344CB8AC3E}">
        <p14:creationId xmlns:p14="http://schemas.microsoft.com/office/powerpoint/2010/main" val="130646566"/>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A2548A2-34F2-4CA4-A913-9B6CB6A75227}" type="datetimeFigureOut">
              <a:rPr lang="zh-CN" altLang="en-US" smtClean="0"/>
              <a:pPr/>
              <a:t>18/3/28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AB88F23-1542-4072-987B-6AE7C750EAA4}" type="slidenum">
              <a:rPr lang="zh-CN" altLang="en-US" smtClean="0"/>
              <a:pPr/>
              <a:t>‹#›</a:t>
            </a:fld>
            <a:endParaRPr lang="zh-CN" altLang="en-US"/>
          </a:p>
        </p:txBody>
      </p:sp>
    </p:spTree>
    <p:extLst>
      <p:ext uri="{BB962C8B-B14F-4D97-AF65-F5344CB8AC3E}">
        <p14:creationId xmlns:p14="http://schemas.microsoft.com/office/powerpoint/2010/main" val="653713510"/>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FA2548A2-34F2-4CA4-A913-9B6CB6A75227}" type="datetimeFigureOut">
              <a:rPr lang="zh-CN" altLang="en-US" smtClean="0"/>
              <a:pPr/>
              <a:t>18/3/28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B88F23-1542-4072-987B-6AE7C750EAA4}" type="slidenum">
              <a:rPr lang="zh-CN" altLang="en-US" smtClean="0"/>
              <a:pPr/>
              <a:t>‹#›</a:t>
            </a:fld>
            <a:endParaRPr lang="zh-CN" altLang="en-US"/>
          </a:p>
        </p:txBody>
      </p:sp>
    </p:spTree>
    <p:extLst>
      <p:ext uri="{BB962C8B-B14F-4D97-AF65-F5344CB8AC3E}">
        <p14:creationId xmlns:p14="http://schemas.microsoft.com/office/powerpoint/2010/main" val="801593468"/>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FA2548A2-34F2-4CA4-A913-9B6CB6A75227}" type="datetimeFigureOut">
              <a:rPr lang="zh-CN" altLang="en-US" smtClean="0"/>
              <a:pPr/>
              <a:t>18/3/28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B88F23-1542-4072-987B-6AE7C750EAA4}" type="slidenum">
              <a:rPr lang="zh-CN" altLang="en-US" smtClean="0"/>
              <a:pPr/>
              <a:t>‹#›</a:t>
            </a:fld>
            <a:endParaRPr lang="zh-CN" altLang="en-US"/>
          </a:p>
        </p:txBody>
      </p:sp>
    </p:spTree>
    <p:extLst>
      <p:ext uri="{BB962C8B-B14F-4D97-AF65-F5344CB8AC3E}">
        <p14:creationId xmlns:p14="http://schemas.microsoft.com/office/powerpoint/2010/main" val="3501083809"/>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2548A2-34F2-4CA4-A913-9B6CB6A75227}" type="datetimeFigureOut">
              <a:rPr lang="zh-CN" altLang="en-US" smtClean="0"/>
              <a:pPr/>
              <a:t>18/3/28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B88F23-1542-4072-987B-6AE7C750EAA4}" type="slidenum">
              <a:rPr lang="zh-CN" altLang="en-US" smtClean="0"/>
              <a:pPr/>
              <a:t>‹#›</a:t>
            </a:fld>
            <a:endParaRPr lang="zh-CN" altLang="en-US"/>
          </a:p>
        </p:txBody>
      </p:sp>
    </p:spTree>
    <p:extLst>
      <p:ext uri="{BB962C8B-B14F-4D97-AF65-F5344CB8AC3E}">
        <p14:creationId xmlns:p14="http://schemas.microsoft.com/office/powerpoint/2010/main" val="10534579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xmlns:p14="http://schemas.microsoft.com/office/powerpoint/2010/main" id="1" dur="indefinite" restart="never" nodeType="tmRoot"/>
      </p:par>
    </p:tnLst>
  </p:timing>
  <p:txStyles>
    <p:titleStyle>
      <a:lvl1pPr algn="l" defTabSz="914400" rtl="0" eaLnBrk="1" latinLnBrk="0" hangingPunct="1">
        <a:lnSpc>
          <a:spcPct val="90000"/>
        </a:lnSpc>
        <a:spcBef>
          <a:spcPct val="0"/>
        </a:spcBef>
        <a:buNone/>
        <a:defRPr sz="4400" kern="1200">
          <a:solidFill>
            <a:schemeClr val="bg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bg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bg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bg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bg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bg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jpe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内容占位符 2"/>
          <p:cNvSpPr>
            <a:spLocks noGrp="1"/>
          </p:cNvSpPr>
          <p:nvPr>
            <p:ph idx="1"/>
          </p:nvPr>
        </p:nvSpPr>
        <p:spPr>
          <a:xfrm>
            <a:off x="838200" y="1002693"/>
            <a:ext cx="10541278" cy="5174270"/>
          </a:xfrm>
        </p:spPr>
        <p:txBody>
          <a:bodyPr>
            <a:normAutofit/>
          </a:bodyPr>
          <a:lstStyle/>
          <a:p>
            <a:pPr marL="0" indent="0" algn="ctr">
              <a:buNone/>
            </a:pPr>
            <a:r>
              <a:rPr kumimoji="1" lang="zh-CN" altLang="en-US" sz="4800" dirty="0" smtClean="0">
                <a:latin typeface="微软雅黑"/>
                <a:ea typeface="微软雅黑"/>
                <a:cs typeface="微软雅黑"/>
              </a:rPr>
              <a:t>繁繁复复人间世</a:t>
            </a:r>
            <a:endParaRPr kumimoji="1" lang="en-US" altLang="zh-CN" sz="4800" dirty="0" smtClean="0">
              <a:latin typeface="微软雅黑"/>
              <a:ea typeface="微软雅黑"/>
              <a:cs typeface="微软雅黑"/>
            </a:endParaRPr>
          </a:p>
          <a:p>
            <a:pPr marL="0" indent="0" algn="ctr">
              <a:buNone/>
            </a:pPr>
            <a:r>
              <a:rPr kumimoji="1" lang="zh-CN" altLang="en-US" sz="4800" dirty="0" smtClean="0">
                <a:latin typeface="微软雅黑"/>
                <a:ea typeface="微软雅黑"/>
                <a:cs typeface="微软雅黑"/>
              </a:rPr>
              <a:t>千变万化无处寻</a:t>
            </a:r>
            <a:endParaRPr kumimoji="1" lang="en-US" altLang="zh-CN" sz="4800" dirty="0" smtClean="0">
              <a:latin typeface="微软雅黑"/>
              <a:ea typeface="微软雅黑"/>
              <a:cs typeface="微软雅黑"/>
            </a:endParaRPr>
          </a:p>
          <a:p>
            <a:pPr marL="0" indent="0" algn="ctr">
              <a:buNone/>
            </a:pPr>
            <a:r>
              <a:rPr kumimoji="1" lang="zh-CN" altLang="en-US" sz="4800" dirty="0" smtClean="0">
                <a:latin typeface="微软雅黑"/>
                <a:ea typeface="微软雅黑"/>
                <a:cs typeface="微软雅黑"/>
              </a:rPr>
              <a:t>原君求得真经在</a:t>
            </a:r>
            <a:endParaRPr kumimoji="1" lang="en-US" altLang="zh-CN" sz="4800" dirty="0" smtClean="0">
              <a:latin typeface="微软雅黑"/>
              <a:ea typeface="微软雅黑"/>
              <a:cs typeface="微软雅黑"/>
            </a:endParaRPr>
          </a:p>
          <a:p>
            <a:pPr marL="0" indent="0" algn="ctr">
              <a:buNone/>
            </a:pPr>
            <a:r>
              <a:rPr kumimoji="1" lang="zh-CN" altLang="en-US" sz="4800" dirty="0" smtClean="0">
                <a:latin typeface="微软雅黑"/>
                <a:ea typeface="微软雅黑"/>
                <a:cs typeface="微软雅黑"/>
              </a:rPr>
              <a:t>了却眉头三尺愁</a:t>
            </a:r>
            <a:endParaRPr kumimoji="1" lang="zh-CN" altLang="en-US" sz="4800" dirty="0">
              <a:latin typeface="微软雅黑"/>
              <a:ea typeface="微软雅黑"/>
              <a:cs typeface="微软雅黑"/>
            </a:endParaRPr>
          </a:p>
        </p:txBody>
      </p:sp>
    </p:spTree>
    <p:extLst>
      <p:ext uri="{BB962C8B-B14F-4D97-AF65-F5344CB8AC3E}">
        <p14:creationId xmlns:p14="http://schemas.microsoft.com/office/powerpoint/2010/main" val="190329936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46253" y="1203617"/>
            <a:ext cx="10682972" cy="201888"/>
          </a:xfrm>
          <a:prstGeom prst="rect">
            <a:avLst/>
          </a:prstGeom>
          <a:ln/>
        </p:spPr>
        <p:style>
          <a:lnRef idx="1">
            <a:schemeClr val="dk1"/>
          </a:lnRef>
          <a:fillRef idx="3">
            <a:schemeClr val="dk1"/>
          </a:fillRef>
          <a:effectRef idx="2">
            <a:schemeClr val="dk1"/>
          </a:effectRef>
          <a:fontRef idx="minor">
            <a:schemeClr val="lt1"/>
          </a:fontRef>
        </p:style>
        <p:txBody>
          <a:bodyPr/>
          <a:lstStyle/>
          <a:p>
            <a:endParaRPr lang="zh-CN" altLang="en-US"/>
          </a:p>
        </p:txBody>
      </p:sp>
      <p:sp>
        <p:nvSpPr>
          <p:cNvPr id="2" name="标题 1"/>
          <p:cNvSpPr>
            <a:spLocks noGrp="1"/>
          </p:cNvSpPr>
          <p:nvPr>
            <p:ph type="title"/>
          </p:nvPr>
        </p:nvSpPr>
        <p:spPr/>
        <p:txBody>
          <a:bodyPr/>
          <a:lstStyle/>
          <a:p>
            <a:r>
              <a:rPr kumimoji="1" lang="zh-CN" altLang="en-US" dirty="0" smtClean="0"/>
              <a:t>为什么要学习设计模式</a:t>
            </a:r>
            <a:endParaRPr kumimoji="1" lang="zh-CN" altLang="en-US" dirty="0"/>
          </a:p>
        </p:txBody>
      </p:sp>
      <p:sp>
        <p:nvSpPr>
          <p:cNvPr id="3" name="内容占位符 2"/>
          <p:cNvSpPr>
            <a:spLocks noGrp="1"/>
          </p:cNvSpPr>
          <p:nvPr>
            <p:ph idx="1"/>
          </p:nvPr>
        </p:nvSpPr>
        <p:spPr/>
        <p:txBody>
          <a:bodyPr>
            <a:normAutofit/>
          </a:bodyPr>
          <a:lstStyle/>
          <a:p>
            <a:r>
              <a:rPr kumimoji="1" lang="zh-CN" altLang="en-US" dirty="0" smtClean="0"/>
              <a:t>1、</a:t>
            </a:r>
            <a:r>
              <a:rPr kumimoji="1" lang="en-US" altLang="zh-CN" dirty="0" smtClean="0"/>
              <a:t>Design Pattern </a:t>
            </a:r>
            <a:r>
              <a:rPr kumimoji="1" lang="zh-CN" altLang="en-US" dirty="0" smtClean="0"/>
              <a:t>代表了最佳实践</a:t>
            </a:r>
            <a:endParaRPr kumimoji="1" lang="en-US" altLang="zh-CN" dirty="0" smtClean="0"/>
          </a:p>
          <a:p>
            <a:r>
              <a:rPr kumimoji="1" lang="zh-CN" altLang="zh-CN" dirty="0"/>
              <a:t>2</a:t>
            </a:r>
            <a:r>
              <a:rPr kumimoji="1" lang="zh-CN" altLang="en-US" dirty="0" smtClean="0"/>
              <a:t>、统一软件设计的思维模式</a:t>
            </a:r>
            <a:endParaRPr kumimoji="1" lang="en-US" altLang="zh-CN" dirty="0" smtClean="0"/>
          </a:p>
          <a:p>
            <a:r>
              <a:rPr kumimoji="1" lang="zh-CN" altLang="zh-CN" dirty="0" smtClean="0"/>
              <a:t>3</a:t>
            </a:r>
            <a:r>
              <a:rPr kumimoji="1" lang="zh-CN" altLang="en-US" dirty="0" smtClean="0"/>
              <a:t>、尽可能的让软件易于维护及扩展</a:t>
            </a:r>
            <a:endParaRPr kumimoji="1" lang="en-US" altLang="zh-CN" dirty="0" smtClean="0"/>
          </a:p>
          <a:p>
            <a:r>
              <a:rPr kumimoji="1" lang="zh-CN" altLang="zh-CN" dirty="0" smtClean="0"/>
              <a:t>4</a:t>
            </a:r>
            <a:r>
              <a:rPr kumimoji="1" lang="zh-CN" altLang="en-US" dirty="0" smtClean="0"/>
              <a:t>、设计模式不是强制固化的要求</a:t>
            </a:r>
            <a:endParaRPr kumimoji="1" lang="en-US" altLang="zh-CN" dirty="0" smtClean="0"/>
          </a:p>
          <a:p>
            <a:endParaRPr kumimoji="1" lang="zh-CN" altLang="en-US" dirty="0"/>
          </a:p>
        </p:txBody>
      </p:sp>
    </p:spTree>
    <p:extLst>
      <p:ext uri="{BB962C8B-B14F-4D97-AF65-F5344CB8AC3E}">
        <p14:creationId xmlns:p14="http://schemas.microsoft.com/office/powerpoint/2010/main" val="12451982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46253" y="1203617"/>
            <a:ext cx="10682972" cy="201888"/>
          </a:xfrm>
          <a:prstGeom prst="rect">
            <a:avLst/>
          </a:prstGeom>
          <a:ln/>
        </p:spPr>
        <p:style>
          <a:lnRef idx="1">
            <a:schemeClr val="dk1"/>
          </a:lnRef>
          <a:fillRef idx="3">
            <a:schemeClr val="dk1"/>
          </a:fillRef>
          <a:effectRef idx="2">
            <a:schemeClr val="dk1"/>
          </a:effectRef>
          <a:fontRef idx="minor">
            <a:schemeClr val="lt1"/>
          </a:fontRef>
        </p:style>
        <p:txBody>
          <a:bodyPr/>
          <a:lstStyle/>
          <a:p>
            <a:endParaRPr lang="zh-CN" altLang="en-US"/>
          </a:p>
        </p:txBody>
      </p:sp>
      <p:sp>
        <p:nvSpPr>
          <p:cNvPr id="2" name="标题 1"/>
          <p:cNvSpPr>
            <a:spLocks noGrp="1"/>
          </p:cNvSpPr>
          <p:nvPr>
            <p:ph type="title"/>
          </p:nvPr>
        </p:nvSpPr>
        <p:spPr/>
        <p:txBody>
          <a:bodyPr/>
          <a:lstStyle/>
          <a:p>
            <a:r>
              <a:rPr kumimoji="1" lang="zh-CN" altLang="en-US" dirty="0" smtClean="0"/>
              <a:t>设计模式分类</a:t>
            </a:r>
            <a:endParaRPr kumimoji="1" lang="zh-CN" altLang="en-US" dirty="0"/>
          </a:p>
        </p:txBody>
      </p:sp>
      <p:sp>
        <p:nvSpPr>
          <p:cNvPr id="3" name="内容占位符 2"/>
          <p:cNvSpPr>
            <a:spLocks noGrp="1"/>
          </p:cNvSpPr>
          <p:nvPr>
            <p:ph idx="1"/>
          </p:nvPr>
        </p:nvSpPr>
        <p:spPr/>
        <p:txBody>
          <a:bodyPr>
            <a:normAutofit/>
          </a:bodyPr>
          <a:lstStyle/>
          <a:p>
            <a:r>
              <a:rPr kumimoji="1" lang="en-US" altLang="zh-CN" dirty="0" smtClean="0"/>
              <a:t>1</a:t>
            </a:r>
            <a:r>
              <a:rPr kumimoji="1" lang="zh-CN" altLang="en-US" dirty="0" smtClean="0"/>
              <a:t>、创建型模式</a:t>
            </a:r>
            <a:endParaRPr kumimoji="1" lang="en-US" altLang="zh-CN" dirty="0" smtClean="0"/>
          </a:p>
          <a:p>
            <a:r>
              <a:rPr kumimoji="1" lang="en-US" altLang="zh-CN" dirty="0" smtClean="0"/>
              <a:t>2</a:t>
            </a:r>
            <a:r>
              <a:rPr kumimoji="1" lang="zh-CN" altLang="en-US" dirty="0" smtClean="0"/>
              <a:t>、结构型模式</a:t>
            </a:r>
            <a:endParaRPr kumimoji="1" lang="en-US" altLang="zh-CN" dirty="0" smtClean="0"/>
          </a:p>
          <a:p>
            <a:r>
              <a:rPr kumimoji="1" lang="en-US" altLang="zh-CN" dirty="0" smtClean="0"/>
              <a:t>3</a:t>
            </a:r>
            <a:r>
              <a:rPr kumimoji="1" lang="zh-CN" altLang="en-US" dirty="0" smtClean="0"/>
              <a:t>、行为型模式</a:t>
            </a:r>
            <a:endParaRPr kumimoji="1" lang="zh-CN" altLang="en-US" dirty="0"/>
          </a:p>
        </p:txBody>
      </p:sp>
    </p:spTree>
    <p:extLst>
      <p:ext uri="{BB962C8B-B14F-4D97-AF65-F5344CB8AC3E}">
        <p14:creationId xmlns:p14="http://schemas.microsoft.com/office/powerpoint/2010/main" val="36357442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作业</a:t>
            </a:r>
            <a:endParaRPr kumimoji="1" lang="zh-CN" altLang="en-US" dirty="0"/>
          </a:p>
        </p:txBody>
      </p:sp>
      <p:sp>
        <p:nvSpPr>
          <p:cNvPr id="4" name="文本框 3"/>
          <p:cNvSpPr txBox="1"/>
          <p:nvPr/>
        </p:nvSpPr>
        <p:spPr>
          <a:xfrm>
            <a:off x="1490785" y="1656687"/>
            <a:ext cx="7895640" cy="2554545"/>
          </a:xfrm>
          <a:prstGeom prst="rect">
            <a:avLst/>
          </a:prstGeom>
          <a:noFill/>
        </p:spPr>
        <p:txBody>
          <a:bodyPr wrap="square" rtlCol="0">
            <a:spAutoFit/>
          </a:bodyPr>
          <a:lstStyle/>
          <a:p>
            <a:r>
              <a:rPr kumimoji="1" lang="en-US" altLang="zh-CN" sz="3200" dirty="0" smtClean="0">
                <a:solidFill>
                  <a:schemeClr val="bg1"/>
                </a:solidFill>
              </a:rPr>
              <a:t>1</a:t>
            </a:r>
            <a:r>
              <a:rPr kumimoji="1" lang="zh-CN" altLang="en-US" sz="3200" dirty="0" smtClean="0">
                <a:solidFill>
                  <a:schemeClr val="bg1"/>
                </a:solidFill>
              </a:rPr>
              <a:t>、研究你所熟悉的脚本预研中，面向对象的原理及机制，并且熟悉你所熟悉的开发语言中接口、抽象、继承等特性的用法</a:t>
            </a:r>
            <a:endParaRPr kumimoji="1" lang="en-US" altLang="zh-CN" sz="3200" dirty="0" smtClean="0">
              <a:solidFill>
                <a:schemeClr val="bg1"/>
              </a:solidFill>
            </a:endParaRPr>
          </a:p>
          <a:p>
            <a:r>
              <a:rPr kumimoji="1" lang="zh-CN" altLang="zh-CN" sz="3200" dirty="0" smtClean="0">
                <a:solidFill>
                  <a:schemeClr val="bg1"/>
                </a:solidFill>
              </a:rPr>
              <a:t>2</a:t>
            </a:r>
            <a:r>
              <a:rPr kumimoji="1" lang="zh-CN" altLang="en-US" sz="3200" dirty="0" smtClean="0">
                <a:solidFill>
                  <a:schemeClr val="bg1"/>
                </a:solidFill>
              </a:rPr>
              <a:t>、用你所熟悉的脚本，使用面向对象的原理写出</a:t>
            </a:r>
            <a:r>
              <a:rPr kumimoji="1" lang="en-US" altLang="zh-CN" sz="3200" dirty="0" smtClean="0">
                <a:solidFill>
                  <a:schemeClr val="bg1"/>
                </a:solidFill>
              </a:rPr>
              <a:t>demo</a:t>
            </a:r>
            <a:endParaRPr kumimoji="1" lang="zh-CN" altLang="en-US" sz="3200" dirty="0">
              <a:solidFill>
                <a:schemeClr val="bg1"/>
              </a:solidFill>
            </a:endParaRPr>
          </a:p>
        </p:txBody>
      </p:sp>
    </p:spTree>
    <p:extLst>
      <p:ext uri="{BB962C8B-B14F-4D97-AF65-F5344CB8AC3E}">
        <p14:creationId xmlns:p14="http://schemas.microsoft.com/office/powerpoint/2010/main" val="306559751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a:p>
        </p:txBody>
      </p:sp>
      <p:sp>
        <p:nvSpPr>
          <p:cNvPr id="3" name="副标题 2"/>
          <p:cNvSpPr>
            <a:spLocks noGrp="1"/>
          </p:cNvSpPr>
          <p:nvPr>
            <p:ph type="subTitle" idx="1"/>
          </p:nvPr>
        </p:nvSpPr>
        <p:spPr/>
        <p:txBody>
          <a:bodyPr/>
          <a:lstStyle/>
          <a:p>
            <a:endParaRPr lang="zh-CN" altLang="en-US"/>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880" y="-16328"/>
            <a:ext cx="12204879" cy="6861449"/>
          </a:xfrm>
          <a:prstGeom prst="rect">
            <a:avLst/>
          </a:prstGeom>
        </p:spPr>
      </p:pic>
      <p:sp>
        <p:nvSpPr>
          <p:cNvPr id="8" name="矩形 7"/>
          <p:cNvSpPr/>
          <p:nvPr/>
        </p:nvSpPr>
        <p:spPr>
          <a:xfrm>
            <a:off x="0" y="-29207"/>
            <a:ext cx="12204879" cy="6874328"/>
          </a:xfrm>
          <a:prstGeom prst="rect">
            <a:avLst/>
          </a:prstGeom>
          <a:solidFill>
            <a:srgbClr val="001830">
              <a:alpha val="13000"/>
            </a:srgbClr>
          </a:solidFill>
          <a:ln w="9525">
            <a:noFill/>
            <a:headEnd type="none"/>
            <a:tailEnd type="stealth"/>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63" dirty="0" smtClean="0"/>
              <a:t> </a:t>
            </a:r>
            <a:endParaRPr lang="zh-CN" altLang="en-US" sz="1063" dirty="0"/>
          </a:p>
        </p:txBody>
      </p:sp>
      <p:sp>
        <p:nvSpPr>
          <p:cNvPr id="10" name="文本框 9"/>
          <p:cNvSpPr txBox="1"/>
          <p:nvPr/>
        </p:nvSpPr>
        <p:spPr>
          <a:xfrm>
            <a:off x="2781300" y="2617153"/>
            <a:ext cx="6301742" cy="984885"/>
          </a:xfrm>
          <a:prstGeom prst="rect">
            <a:avLst/>
          </a:prstGeom>
          <a:noFill/>
        </p:spPr>
        <p:txBody>
          <a:bodyPr wrap="square" rtlCol="0">
            <a:spAutoFit/>
          </a:bodyPr>
          <a:lstStyle/>
          <a:p>
            <a:r>
              <a:rPr lang="zh-CN" altLang="en-US" sz="5800" dirty="0" smtClean="0">
                <a:solidFill>
                  <a:schemeClr val="bg1"/>
                </a:solidFill>
                <a:latin typeface="微软雅黑" panose="020B0503020204020204" pitchFamily="34" charset="-122"/>
                <a:ea typeface="微软雅黑" panose="020B0503020204020204" pitchFamily="34" charset="-122"/>
              </a:rPr>
              <a:t>谢 谢 观 看</a:t>
            </a:r>
            <a:endParaRPr lang="zh-CN" altLang="en-US" sz="5800" dirty="0"/>
          </a:p>
        </p:txBody>
      </p:sp>
      <p:sp>
        <p:nvSpPr>
          <p:cNvPr id="17" name="文本框 16"/>
          <p:cNvSpPr txBox="1"/>
          <p:nvPr/>
        </p:nvSpPr>
        <p:spPr>
          <a:xfrm>
            <a:off x="2781300" y="3556372"/>
            <a:ext cx="6301740" cy="523220"/>
          </a:xfrm>
          <a:prstGeom prst="rect">
            <a:avLst/>
          </a:prstGeom>
          <a:noFill/>
        </p:spPr>
        <p:txBody>
          <a:bodyPr wrap="square" rtlCol="0">
            <a:spAutoFit/>
          </a:bodyPr>
          <a:lstStyle/>
          <a:p>
            <a:r>
              <a:rPr lang="en-US" altLang="zh-CN" sz="2800" dirty="0" smtClean="0">
                <a:solidFill>
                  <a:schemeClr val="bg1"/>
                </a:solidFill>
                <a:latin typeface="微软雅黑" panose="020B0503020204020204" pitchFamily="34" charset="-122"/>
                <a:ea typeface="微软雅黑" panose="020B0503020204020204" pitchFamily="34" charset="-122"/>
              </a:rPr>
              <a:t>Thanks for your time</a:t>
            </a:r>
            <a:endParaRPr lang="zh-CN" altLang="en-US" sz="2800" dirty="0"/>
          </a:p>
        </p:txBody>
      </p:sp>
    </p:spTree>
    <p:extLst>
      <p:ext uri="{BB962C8B-B14F-4D97-AF65-F5344CB8AC3E}">
        <p14:creationId xmlns:p14="http://schemas.microsoft.com/office/powerpoint/2010/main" val="310434108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a:p>
        </p:txBody>
      </p:sp>
      <p:sp>
        <p:nvSpPr>
          <p:cNvPr id="3" name="副标题 2"/>
          <p:cNvSpPr>
            <a:spLocks noGrp="1"/>
          </p:cNvSpPr>
          <p:nvPr>
            <p:ph type="subTitle" idx="1"/>
          </p:nvPr>
        </p:nvSpPr>
        <p:spPr/>
        <p:txBody>
          <a:bodyPr/>
          <a:lstStyle/>
          <a:p>
            <a:endParaRPr lang="zh-CN" altLang="en-US"/>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881" y="-16328"/>
            <a:ext cx="12271555" cy="6861449"/>
          </a:xfrm>
          <a:prstGeom prst="rect">
            <a:avLst/>
          </a:prstGeom>
        </p:spPr>
      </p:pic>
      <p:sp>
        <p:nvSpPr>
          <p:cNvPr id="9" name="文本框 8"/>
          <p:cNvSpPr txBox="1"/>
          <p:nvPr/>
        </p:nvSpPr>
        <p:spPr>
          <a:xfrm>
            <a:off x="495831" y="2199848"/>
            <a:ext cx="3468913" cy="1938992"/>
          </a:xfrm>
          <a:prstGeom prst="rect">
            <a:avLst/>
          </a:prstGeom>
          <a:noFill/>
        </p:spPr>
        <p:txBody>
          <a:bodyPr wrap="square" rtlCol="0">
            <a:spAutoFit/>
          </a:bodyPr>
          <a:lstStyle/>
          <a:p>
            <a:r>
              <a:rPr lang="en-US" altLang="zh-CN" sz="12000" dirty="0" smtClean="0">
                <a:solidFill>
                  <a:schemeClr val="bg1"/>
                </a:solidFill>
                <a:latin typeface="Impact" panose="020B0806030902050204" pitchFamily="34" charset="0"/>
              </a:rPr>
              <a:t>2018</a:t>
            </a:r>
            <a:endParaRPr lang="zh-CN" altLang="en-US" sz="12000" dirty="0">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3735284" y="2770190"/>
            <a:ext cx="6913713" cy="923330"/>
          </a:xfrm>
          <a:prstGeom prst="rect">
            <a:avLst/>
          </a:prstGeom>
          <a:noFill/>
        </p:spPr>
        <p:txBody>
          <a:bodyPr wrap="square" rtlCol="0">
            <a:spAutoFit/>
          </a:bodyPr>
          <a:lstStyle/>
          <a:p>
            <a:r>
              <a:rPr lang="zh-CN" altLang="en-US" sz="5400" b="1" dirty="0" smtClean="0">
                <a:solidFill>
                  <a:schemeClr val="bg1"/>
                </a:solidFill>
                <a:latin typeface="微软雅黑" panose="020B0503020204020204" pitchFamily="34" charset="-122"/>
                <a:ea typeface="微软雅黑" panose="020B0503020204020204" pitchFamily="34" charset="-122"/>
              </a:rPr>
              <a:t>软件开发</a:t>
            </a:r>
            <a:r>
              <a:rPr lang="en-US" altLang="zh-CN" sz="5400" b="1" dirty="0" smtClean="0">
                <a:solidFill>
                  <a:schemeClr val="bg1"/>
                </a:solidFill>
                <a:latin typeface="微软雅黑" panose="020B0503020204020204" pitchFamily="34" charset="-122"/>
                <a:ea typeface="微软雅黑" panose="020B0503020204020204" pitchFamily="34" charset="-122"/>
              </a:rPr>
              <a:t> </a:t>
            </a:r>
            <a:r>
              <a:rPr lang="mr-IN" altLang="zh-CN" sz="5400" b="1" dirty="0" smtClean="0">
                <a:solidFill>
                  <a:schemeClr val="bg1"/>
                </a:solidFill>
                <a:latin typeface="微软雅黑" panose="020B0503020204020204" pitchFamily="34" charset="-122"/>
                <a:ea typeface="微软雅黑" panose="020B0503020204020204" pitchFamily="34" charset="-122"/>
              </a:rPr>
              <a:t>–</a:t>
            </a:r>
            <a:r>
              <a:rPr lang="en-US" altLang="zh-CN" sz="5400" b="1" dirty="0" smtClean="0">
                <a:solidFill>
                  <a:schemeClr val="bg1"/>
                </a:solidFill>
                <a:latin typeface="微软雅黑" panose="020B0503020204020204" pitchFamily="34" charset="-122"/>
                <a:ea typeface="微软雅黑" panose="020B0503020204020204" pitchFamily="34" charset="-122"/>
              </a:rPr>
              <a:t> </a:t>
            </a:r>
            <a:r>
              <a:rPr lang="zh-CN" altLang="en-US" sz="5400" b="1" dirty="0" smtClean="0">
                <a:solidFill>
                  <a:schemeClr val="bg1"/>
                </a:solidFill>
                <a:latin typeface="微软雅黑" panose="020B0503020204020204" pitchFamily="34" charset="-122"/>
                <a:ea typeface="微软雅黑" panose="020B0503020204020204" pitchFamily="34" charset="-122"/>
              </a:rPr>
              <a:t>面向对象</a:t>
            </a:r>
          </a:p>
        </p:txBody>
      </p:sp>
      <p:pic>
        <p:nvPicPr>
          <p:cNvPr id="14" name="内容占位符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5400000">
            <a:off x="-418194" y="2887074"/>
            <a:ext cx="1278348" cy="441960"/>
          </a:xfrm>
          <a:prstGeom prst="rect">
            <a:avLst/>
          </a:prstGeom>
        </p:spPr>
      </p:pic>
      <p:sp>
        <p:nvSpPr>
          <p:cNvPr id="8" name="文本框 7"/>
          <p:cNvSpPr txBox="1"/>
          <p:nvPr/>
        </p:nvSpPr>
        <p:spPr>
          <a:xfrm>
            <a:off x="7482470" y="5980767"/>
            <a:ext cx="3932558" cy="523220"/>
          </a:xfrm>
          <a:prstGeom prst="rect">
            <a:avLst/>
          </a:prstGeom>
          <a:noFill/>
        </p:spPr>
        <p:txBody>
          <a:bodyPr wrap="square" rtlCol="0">
            <a:spAutoFit/>
          </a:bodyPr>
          <a:lstStyle/>
          <a:p>
            <a:pPr algn="r"/>
            <a:r>
              <a:rPr lang="zh-CN" altLang="en-US" sz="2800" dirty="0" smtClean="0">
                <a:solidFill>
                  <a:schemeClr val="bg1"/>
                </a:solidFill>
                <a:latin typeface="微软雅黑"/>
                <a:ea typeface="微软雅黑"/>
                <a:cs typeface="微软雅黑"/>
              </a:rPr>
              <a:t>讲师：研发部</a:t>
            </a:r>
            <a:r>
              <a:rPr lang="en-US" altLang="zh-CN" sz="2800" dirty="0" smtClean="0">
                <a:solidFill>
                  <a:schemeClr val="bg1"/>
                </a:solidFill>
                <a:latin typeface="微软雅黑"/>
                <a:ea typeface="微软雅黑"/>
                <a:cs typeface="微软雅黑"/>
              </a:rPr>
              <a:t>-</a:t>
            </a:r>
            <a:r>
              <a:rPr lang="zh-CN" altLang="en-US" sz="2800" dirty="0" smtClean="0">
                <a:solidFill>
                  <a:schemeClr val="bg1"/>
                </a:solidFill>
                <a:latin typeface="微软雅黑"/>
                <a:ea typeface="微软雅黑"/>
                <a:cs typeface="微软雅黑"/>
              </a:rPr>
              <a:t>李磊磊</a:t>
            </a:r>
            <a:endParaRPr lang="en-US" altLang="zh-CN" sz="2800" dirty="0" smtClean="0">
              <a:solidFill>
                <a:schemeClr val="bg1"/>
              </a:solidFill>
              <a:latin typeface="微软雅黑"/>
              <a:ea typeface="微软雅黑"/>
              <a:cs typeface="微软雅黑"/>
            </a:endParaRPr>
          </a:p>
        </p:txBody>
      </p:sp>
    </p:spTree>
    <p:extLst>
      <p:ext uri="{BB962C8B-B14F-4D97-AF65-F5344CB8AC3E}">
        <p14:creationId xmlns:p14="http://schemas.microsoft.com/office/powerpoint/2010/main" val="3300740374"/>
      </p:ext>
    </p:extLst>
  </p:cSld>
  <p:clrMapOvr>
    <a:masterClrMapping/>
  </p:clrMapOvr>
  <mc:AlternateContent xmlns:mc="http://schemas.openxmlformats.org/markup-compatibility/2006" xmlns:p14="http://schemas.microsoft.com/office/powerpoint/2010/main">
    <mc:Choice Requires="p14">
      <p:transition spd="slow" p14:dur="2000" advTm="14134"/>
    </mc:Choice>
    <mc:Fallback xmlns="">
      <p:transition spd="slow" advTm="14134"/>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813048" y="795528"/>
            <a:ext cx="4126402" cy="594360"/>
          </a:xfrm>
        </p:spPr>
        <p:txBody>
          <a:bodyPr>
            <a:normAutofit/>
          </a:bodyPr>
          <a:lstStyle/>
          <a:p>
            <a:pPr algn="ctr"/>
            <a:r>
              <a:rPr lang="zh-CN" altLang="en-US" dirty="0"/>
              <a:t>目录</a:t>
            </a:r>
          </a:p>
        </p:txBody>
      </p:sp>
      <p:grpSp>
        <p:nvGrpSpPr>
          <p:cNvPr id="4" name="Group 9"/>
          <p:cNvGrpSpPr/>
          <p:nvPr/>
        </p:nvGrpSpPr>
        <p:grpSpPr bwMode="auto">
          <a:xfrm>
            <a:off x="4157936" y="2677626"/>
            <a:ext cx="3543979" cy="714504"/>
            <a:chOff x="1219" y="759"/>
            <a:chExt cx="3385" cy="318"/>
          </a:xfrm>
        </p:grpSpPr>
        <p:grpSp>
          <p:nvGrpSpPr>
            <p:cNvPr id="5" name="Group 10"/>
            <p:cNvGrpSpPr/>
            <p:nvPr/>
          </p:nvGrpSpPr>
          <p:grpSpPr bwMode="auto">
            <a:xfrm>
              <a:off x="1219" y="759"/>
              <a:ext cx="3385" cy="318"/>
              <a:chOff x="1701" y="1620"/>
              <a:chExt cx="3385" cy="318"/>
            </a:xfrm>
          </p:grpSpPr>
          <p:sp>
            <p:nvSpPr>
              <p:cNvPr id="7" name="AutoShape 11"/>
              <p:cNvSpPr>
                <a:spLocks noChangeArrowheads="1"/>
              </p:cNvSpPr>
              <p:nvPr/>
            </p:nvSpPr>
            <p:spPr bwMode="auto">
              <a:xfrm>
                <a:off x="1701" y="1620"/>
                <a:ext cx="3385" cy="318"/>
              </a:xfrm>
              <a:prstGeom prst="roundRect">
                <a:avLst>
                  <a:gd name="adj" fmla="val 5838"/>
                </a:avLst>
              </a:prstGeom>
              <a:gradFill rotWithShape="1">
                <a:gsLst>
                  <a:gs pos="0">
                    <a:srgbClr val="1C1C1C"/>
                  </a:gs>
                  <a:gs pos="100000">
                    <a:schemeClr val="bg1"/>
                  </a:gs>
                </a:gsLst>
                <a:lin ang="0" scaled="1"/>
              </a:gradFill>
              <a:ln>
                <a:noFill/>
              </a:ln>
              <a:effectLst>
                <a:prstShdw prst="shdw17" dist="17961" dir="13500000">
                  <a:srgbClr val="111111"/>
                </a:prstShdw>
              </a:effectLst>
              <a:extLst>
                <a:ext uri="{91240B29-F687-4f45-9708-019B960494DF}">
                  <a14:hiddenLine xmlns:a14="http://schemas.microsoft.com/office/drawing/2010/main" w="9525">
                    <a:solidFill>
                      <a:schemeClr val="bg1"/>
                    </a:solidFill>
                    <a:rou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p>
            </p:txBody>
          </p:sp>
          <p:sp>
            <p:nvSpPr>
              <p:cNvPr id="8" name="AutoShape 12"/>
              <p:cNvSpPr>
                <a:spLocks noChangeArrowheads="1"/>
              </p:cNvSpPr>
              <p:nvPr/>
            </p:nvSpPr>
            <p:spPr bwMode="auto">
              <a:xfrm>
                <a:off x="1721" y="1640"/>
                <a:ext cx="3336" cy="270"/>
              </a:xfrm>
              <a:prstGeom prst="roundRect">
                <a:avLst>
                  <a:gd name="adj" fmla="val 5838"/>
                </a:avLst>
              </a:prstGeom>
              <a:gradFill rotWithShape="1">
                <a:gsLst>
                  <a:gs pos="0">
                    <a:srgbClr val="C0C0C0"/>
                  </a:gs>
                  <a:gs pos="100000">
                    <a:schemeClr val="bg1"/>
                  </a:gs>
                </a:gsLst>
                <a:lin ang="0" scaled="1"/>
              </a:gradFill>
              <a:ln w="9525">
                <a:solidFill>
                  <a:schemeClr val="bg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p>
            </p:txBody>
          </p:sp>
        </p:grpSp>
        <p:sp>
          <p:nvSpPr>
            <p:cNvPr id="6" name="Text Box 13"/>
            <p:cNvSpPr txBox="1">
              <a:spLocks noChangeArrowheads="1"/>
            </p:cNvSpPr>
            <p:nvPr/>
          </p:nvSpPr>
          <p:spPr bwMode="auto">
            <a:xfrm>
              <a:off x="1429" y="800"/>
              <a:ext cx="3039" cy="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pPr>
              <a:r>
                <a:rPr lang="zh-CN" altLang="en-US" sz="2000" dirty="0" smtClean="0">
                  <a:latin typeface="微软雅黑" panose="020B0503020204020204" pitchFamily="34" charset="-122"/>
                  <a:ea typeface="微软雅黑" panose="020B0503020204020204" pitchFamily="34" charset="-122"/>
                </a:rPr>
                <a:t>生活事例</a:t>
              </a:r>
              <a:endParaRPr lang="zh-CN" altLang="en-US" sz="2000" dirty="0">
                <a:latin typeface="微软雅黑" panose="020B0503020204020204" pitchFamily="34" charset="-122"/>
                <a:ea typeface="微软雅黑" panose="020B0503020204020204" pitchFamily="34" charset="-122"/>
              </a:endParaRPr>
            </a:p>
          </p:txBody>
        </p:sp>
      </p:grpSp>
      <p:grpSp>
        <p:nvGrpSpPr>
          <p:cNvPr id="14" name="Group 19"/>
          <p:cNvGrpSpPr/>
          <p:nvPr/>
        </p:nvGrpSpPr>
        <p:grpSpPr bwMode="auto">
          <a:xfrm>
            <a:off x="4158571" y="3537693"/>
            <a:ext cx="3543979" cy="717097"/>
            <a:chOff x="1219" y="1756"/>
            <a:chExt cx="3385" cy="318"/>
          </a:xfrm>
        </p:grpSpPr>
        <p:grpSp>
          <p:nvGrpSpPr>
            <p:cNvPr id="15" name="Group 20"/>
            <p:cNvGrpSpPr/>
            <p:nvPr/>
          </p:nvGrpSpPr>
          <p:grpSpPr bwMode="auto">
            <a:xfrm>
              <a:off x="1219" y="1756"/>
              <a:ext cx="3385" cy="318"/>
              <a:chOff x="1701" y="1620"/>
              <a:chExt cx="3385" cy="318"/>
            </a:xfrm>
          </p:grpSpPr>
          <p:sp>
            <p:nvSpPr>
              <p:cNvPr id="17" name="AutoShape 21"/>
              <p:cNvSpPr>
                <a:spLocks noChangeArrowheads="1"/>
              </p:cNvSpPr>
              <p:nvPr/>
            </p:nvSpPr>
            <p:spPr bwMode="auto">
              <a:xfrm>
                <a:off x="1701" y="1620"/>
                <a:ext cx="3385" cy="318"/>
              </a:xfrm>
              <a:prstGeom prst="roundRect">
                <a:avLst>
                  <a:gd name="adj" fmla="val 5838"/>
                </a:avLst>
              </a:prstGeom>
              <a:gradFill rotWithShape="1">
                <a:gsLst>
                  <a:gs pos="0">
                    <a:srgbClr val="1C1C1C"/>
                  </a:gs>
                  <a:gs pos="100000">
                    <a:schemeClr val="bg1"/>
                  </a:gs>
                </a:gsLst>
                <a:lin ang="0" scaled="1"/>
              </a:gradFill>
              <a:ln>
                <a:noFill/>
              </a:ln>
              <a:effectLst>
                <a:prstShdw prst="shdw17" dist="17961" dir="13500000">
                  <a:srgbClr val="111111"/>
                </a:prstShdw>
              </a:effectLst>
              <a:extLst>
                <a:ext uri="{91240B29-F687-4f45-9708-019B960494DF}">
                  <a14:hiddenLine xmlns:a14="http://schemas.microsoft.com/office/drawing/2010/main" w="9525">
                    <a:solidFill>
                      <a:schemeClr val="bg1"/>
                    </a:solidFill>
                    <a:rou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p>
            </p:txBody>
          </p:sp>
          <p:sp>
            <p:nvSpPr>
              <p:cNvPr id="18" name="AutoShape 22"/>
              <p:cNvSpPr>
                <a:spLocks noChangeArrowheads="1"/>
              </p:cNvSpPr>
              <p:nvPr/>
            </p:nvSpPr>
            <p:spPr bwMode="auto">
              <a:xfrm>
                <a:off x="1721" y="1640"/>
                <a:ext cx="3336" cy="270"/>
              </a:xfrm>
              <a:prstGeom prst="roundRect">
                <a:avLst>
                  <a:gd name="adj" fmla="val 5838"/>
                </a:avLst>
              </a:prstGeom>
              <a:gradFill rotWithShape="1">
                <a:gsLst>
                  <a:gs pos="0">
                    <a:srgbClr val="C0C0C0"/>
                  </a:gs>
                  <a:gs pos="100000">
                    <a:schemeClr val="bg1"/>
                  </a:gs>
                </a:gsLst>
                <a:lin ang="0" scaled="1"/>
              </a:gradFill>
              <a:ln w="9525">
                <a:solidFill>
                  <a:schemeClr val="bg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p>
            </p:txBody>
          </p:sp>
        </p:grpSp>
        <p:sp>
          <p:nvSpPr>
            <p:cNvPr id="16" name="Text Box 23"/>
            <p:cNvSpPr txBox="1">
              <a:spLocks noChangeArrowheads="1"/>
            </p:cNvSpPr>
            <p:nvPr/>
          </p:nvSpPr>
          <p:spPr bwMode="auto">
            <a:xfrm>
              <a:off x="1423" y="1802"/>
              <a:ext cx="3039" cy="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pPr>
              <a:r>
                <a:rPr lang="zh-CN" altLang="en-US" sz="2000" dirty="0" smtClean="0">
                  <a:latin typeface="微软雅黑" panose="020B0503020204020204" pitchFamily="34" charset="-122"/>
                  <a:ea typeface="微软雅黑" panose="020B0503020204020204" pitchFamily="34" charset="-122"/>
                </a:rPr>
                <a:t>程序事例</a:t>
              </a:r>
              <a:endParaRPr lang="zh-CN" altLang="en-US" sz="2000" dirty="0">
                <a:latin typeface="微软雅黑" panose="020B0503020204020204" pitchFamily="34" charset="-122"/>
                <a:ea typeface="微软雅黑" panose="020B0503020204020204" pitchFamily="34" charset="-122"/>
              </a:endParaRPr>
            </a:p>
          </p:txBody>
        </p:sp>
      </p:grpSp>
      <p:pic>
        <p:nvPicPr>
          <p:cNvPr id="24" name="内容占位符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4957359" y="960748"/>
            <a:ext cx="622456" cy="125588"/>
          </a:xfrm>
          <a:prstGeom prst="rect">
            <a:avLst/>
          </a:prstGeom>
        </p:spPr>
      </p:pic>
      <p:grpSp>
        <p:nvGrpSpPr>
          <p:cNvPr id="3" name="Group 9"/>
          <p:cNvGrpSpPr/>
          <p:nvPr/>
        </p:nvGrpSpPr>
        <p:grpSpPr bwMode="auto">
          <a:xfrm>
            <a:off x="4175716" y="1799253"/>
            <a:ext cx="3543979" cy="707942"/>
            <a:chOff x="1219" y="759"/>
            <a:chExt cx="3385" cy="318"/>
          </a:xfrm>
        </p:grpSpPr>
        <p:grpSp>
          <p:nvGrpSpPr>
            <p:cNvPr id="30" name="Group 10"/>
            <p:cNvGrpSpPr/>
            <p:nvPr/>
          </p:nvGrpSpPr>
          <p:grpSpPr bwMode="auto">
            <a:xfrm>
              <a:off x="1219" y="759"/>
              <a:ext cx="3385" cy="318"/>
              <a:chOff x="1701" y="1620"/>
              <a:chExt cx="3385" cy="318"/>
            </a:xfrm>
          </p:grpSpPr>
          <p:sp>
            <p:nvSpPr>
              <p:cNvPr id="31" name="AutoShape 11"/>
              <p:cNvSpPr>
                <a:spLocks noChangeArrowheads="1"/>
              </p:cNvSpPr>
              <p:nvPr/>
            </p:nvSpPr>
            <p:spPr bwMode="auto">
              <a:xfrm>
                <a:off x="1701" y="1620"/>
                <a:ext cx="3385" cy="318"/>
              </a:xfrm>
              <a:prstGeom prst="roundRect">
                <a:avLst>
                  <a:gd name="adj" fmla="val 5838"/>
                </a:avLst>
              </a:prstGeom>
              <a:gradFill rotWithShape="1">
                <a:gsLst>
                  <a:gs pos="0">
                    <a:srgbClr val="1C1C1C"/>
                  </a:gs>
                  <a:gs pos="100000">
                    <a:schemeClr val="bg1"/>
                  </a:gs>
                </a:gsLst>
                <a:lin ang="0" scaled="1"/>
              </a:gradFill>
              <a:ln>
                <a:noFill/>
              </a:ln>
              <a:effectLst>
                <a:prstShdw prst="shdw17" dist="17961" dir="13500000">
                  <a:srgbClr val="111111"/>
                </a:prstShdw>
              </a:effectLst>
              <a:extLst>
                <a:ext uri="{91240B29-F687-4f45-9708-019B960494DF}">
                  <a14:hiddenLine xmlns:a14="http://schemas.microsoft.com/office/drawing/2010/main" w="9525">
                    <a:solidFill>
                      <a:schemeClr val="bg1"/>
                    </a:solidFill>
                    <a:rou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p>
            </p:txBody>
          </p:sp>
          <p:sp>
            <p:nvSpPr>
              <p:cNvPr id="32" name="AutoShape 12"/>
              <p:cNvSpPr>
                <a:spLocks noChangeArrowheads="1"/>
              </p:cNvSpPr>
              <p:nvPr/>
            </p:nvSpPr>
            <p:spPr bwMode="auto">
              <a:xfrm>
                <a:off x="1721" y="1640"/>
                <a:ext cx="3336" cy="270"/>
              </a:xfrm>
              <a:prstGeom prst="roundRect">
                <a:avLst>
                  <a:gd name="adj" fmla="val 5838"/>
                </a:avLst>
              </a:prstGeom>
              <a:gradFill rotWithShape="1">
                <a:gsLst>
                  <a:gs pos="0">
                    <a:srgbClr val="C0C0C0"/>
                  </a:gs>
                  <a:gs pos="100000">
                    <a:schemeClr val="bg1"/>
                  </a:gs>
                </a:gsLst>
                <a:lin ang="0" scaled="1"/>
              </a:gradFill>
              <a:ln w="9525">
                <a:solidFill>
                  <a:schemeClr val="bg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p>
            </p:txBody>
          </p:sp>
        </p:grpSp>
        <p:sp>
          <p:nvSpPr>
            <p:cNvPr id="33" name="Text Box 13"/>
            <p:cNvSpPr txBox="1">
              <a:spLocks noChangeArrowheads="1"/>
            </p:cNvSpPr>
            <p:nvPr/>
          </p:nvSpPr>
          <p:spPr bwMode="auto">
            <a:xfrm>
              <a:off x="1429" y="800"/>
              <a:ext cx="3039" cy="1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pPr>
              <a:r>
                <a:rPr lang="zh-CN" altLang="en-US" sz="2000" dirty="0" smtClean="0">
                  <a:latin typeface="微软雅黑" panose="020B0503020204020204" pitchFamily="34" charset="-122"/>
                  <a:ea typeface="微软雅黑" panose="020B0503020204020204" pitchFamily="34" charset="-122"/>
                </a:rPr>
                <a:t>发展历史</a:t>
              </a:r>
              <a:endParaRPr lang="zh-CN" altLang="en-US" sz="2000" dirty="0">
                <a:latin typeface="微软雅黑" panose="020B0503020204020204" pitchFamily="34" charset="-122"/>
                <a:ea typeface="微软雅黑" panose="020B0503020204020204" pitchFamily="34" charset="-122"/>
              </a:endParaRPr>
            </a:p>
          </p:txBody>
        </p:sp>
      </p:grpSp>
      <p:grpSp>
        <p:nvGrpSpPr>
          <p:cNvPr id="25" name="Group 19"/>
          <p:cNvGrpSpPr/>
          <p:nvPr/>
        </p:nvGrpSpPr>
        <p:grpSpPr bwMode="auto">
          <a:xfrm>
            <a:off x="4173323" y="4447179"/>
            <a:ext cx="3543979" cy="717097"/>
            <a:chOff x="1219" y="1756"/>
            <a:chExt cx="3385" cy="318"/>
          </a:xfrm>
        </p:grpSpPr>
        <p:grpSp>
          <p:nvGrpSpPr>
            <p:cNvPr id="26" name="Group 20"/>
            <p:cNvGrpSpPr/>
            <p:nvPr/>
          </p:nvGrpSpPr>
          <p:grpSpPr bwMode="auto">
            <a:xfrm>
              <a:off x="1219" y="1756"/>
              <a:ext cx="3385" cy="318"/>
              <a:chOff x="1701" y="1620"/>
              <a:chExt cx="3385" cy="318"/>
            </a:xfrm>
          </p:grpSpPr>
          <p:sp>
            <p:nvSpPr>
              <p:cNvPr id="28" name="AutoShape 21"/>
              <p:cNvSpPr>
                <a:spLocks noChangeArrowheads="1"/>
              </p:cNvSpPr>
              <p:nvPr/>
            </p:nvSpPr>
            <p:spPr bwMode="auto">
              <a:xfrm>
                <a:off x="1701" y="1620"/>
                <a:ext cx="3385" cy="318"/>
              </a:xfrm>
              <a:prstGeom prst="roundRect">
                <a:avLst>
                  <a:gd name="adj" fmla="val 5838"/>
                </a:avLst>
              </a:prstGeom>
              <a:gradFill rotWithShape="1">
                <a:gsLst>
                  <a:gs pos="0">
                    <a:srgbClr val="1C1C1C"/>
                  </a:gs>
                  <a:gs pos="100000">
                    <a:schemeClr val="bg1"/>
                  </a:gs>
                </a:gsLst>
                <a:lin ang="0" scaled="1"/>
              </a:gradFill>
              <a:ln>
                <a:noFill/>
              </a:ln>
              <a:effectLst>
                <a:prstShdw prst="shdw17" dist="17961" dir="13500000">
                  <a:srgbClr val="111111"/>
                </a:prstShdw>
              </a:effectLst>
              <a:extLst>
                <a:ext uri="{91240B29-F687-4f45-9708-019B960494DF}">
                  <a14:hiddenLine xmlns:a14="http://schemas.microsoft.com/office/drawing/2010/main" w="9525">
                    <a:solidFill>
                      <a:schemeClr val="bg1"/>
                    </a:solidFill>
                    <a:rou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p>
            </p:txBody>
          </p:sp>
          <p:sp>
            <p:nvSpPr>
              <p:cNvPr id="29" name="AutoShape 22"/>
              <p:cNvSpPr>
                <a:spLocks noChangeArrowheads="1"/>
              </p:cNvSpPr>
              <p:nvPr/>
            </p:nvSpPr>
            <p:spPr bwMode="auto">
              <a:xfrm>
                <a:off x="1721" y="1640"/>
                <a:ext cx="3336" cy="270"/>
              </a:xfrm>
              <a:prstGeom prst="roundRect">
                <a:avLst>
                  <a:gd name="adj" fmla="val 5838"/>
                </a:avLst>
              </a:prstGeom>
              <a:gradFill rotWithShape="1">
                <a:gsLst>
                  <a:gs pos="0">
                    <a:srgbClr val="C0C0C0"/>
                  </a:gs>
                  <a:gs pos="100000">
                    <a:schemeClr val="bg1"/>
                  </a:gs>
                </a:gsLst>
                <a:lin ang="0" scaled="1"/>
              </a:gradFill>
              <a:ln w="9525">
                <a:solidFill>
                  <a:schemeClr val="bg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p>
            </p:txBody>
          </p:sp>
        </p:grpSp>
        <p:sp>
          <p:nvSpPr>
            <p:cNvPr id="27" name="Text Box 23"/>
            <p:cNvSpPr txBox="1">
              <a:spLocks noChangeArrowheads="1"/>
            </p:cNvSpPr>
            <p:nvPr/>
          </p:nvSpPr>
          <p:spPr bwMode="auto">
            <a:xfrm>
              <a:off x="1423" y="1802"/>
              <a:ext cx="3039" cy="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pPr>
              <a:r>
                <a:rPr lang="zh-CN" altLang="en-US" sz="2000" dirty="0" smtClean="0">
                  <a:latin typeface="微软雅黑" panose="020B0503020204020204" pitchFamily="34" charset="-122"/>
                  <a:ea typeface="微软雅黑" panose="020B0503020204020204" pitchFamily="34" charset="-122"/>
                </a:rPr>
                <a:t>内部原理</a:t>
              </a:r>
              <a:endParaRPr lang="zh-CN" altLang="en-US" sz="2000" dirty="0">
                <a:latin typeface="微软雅黑" panose="020B0503020204020204" pitchFamily="34" charset="-122"/>
                <a:ea typeface="微软雅黑" panose="020B0503020204020204" pitchFamily="34" charset="-122"/>
              </a:endParaRPr>
            </a:p>
          </p:txBody>
        </p:sp>
      </p:grpSp>
      <p:grpSp>
        <p:nvGrpSpPr>
          <p:cNvPr id="34" name="Group 19"/>
          <p:cNvGrpSpPr/>
          <p:nvPr/>
        </p:nvGrpSpPr>
        <p:grpSpPr bwMode="auto">
          <a:xfrm>
            <a:off x="4175715" y="5246525"/>
            <a:ext cx="3543979" cy="717097"/>
            <a:chOff x="1219" y="1756"/>
            <a:chExt cx="3385" cy="318"/>
          </a:xfrm>
        </p:grpSpPr>
        <p:grpSp>
          <p:nvGrpSpPr>
            <p:cNvPr id="35" name="Group 20"/>
            <p:cNvGrpSpPr/>
            <p:nvPr/>
          </p:nvGrpSpPr>
          <p:grpSpPr bwMode="auto">
            <a:xfrm>
              <a:off x="1219" y="1756"/>
              <a:ext cx="3385" cy="318"/>
              <a:chOff x="1701" y="1620"/>
              <a:chExt cx="3385" cy="318"/>
            </a:xfrm>
          </p:grpSpPr>
          <p:sp>
            <p:nvSpPr>
              <p:cNvPr id="37" name="AutoShape 21"/>
              <p:cNvSpPr>
                <a:spLocks noChangeArrowheads="1"/>
              </p:cNvSpPr>
              <p:nvPr/>
            </p:nvSpPr>
            <p:spPr bwMode="auto">
              <a:xfrm>
                <a:off x="1701" y="1620"/>
                <a:ext cx="3385" cy="318"/>
              </a:xfrm>
              <a:prstGeom prst="roundRect">
                <a:avLst>
                  <a:gd name="adj" fmla="val 5838"/>
                </a:avLst>
              </a:prstGeom>
              <a:gradFill rotWithShape="1">
                <a:gsLst>
                  <a:gs pos="0">
                    <a:srgbClr val="1C1C1C"/>
                  </a:gs>
                  <a:gs pos="100000">
                    <a:schemeClr val="bg1"/>
                  </a:gs>
                </a:gsLst>
                <a:lin ang="0" scaled="1"/>
              </a:gradFill>
              <a:ln>
                <a:noFill/>
              </a:ln>
              <a:effectLst>
                <a:prstShdw prst="shdw17" dist="17961" dir="13500000">
                  <a:srgbClr val="111111"/>
                </a:prstShdw>
              </a:effectLst>
              <a:extLst>
                <a:ext uri="{91240B29-F687-4f45-9708-019B960494DF}">
                  <a14:hiddenLine xmlns:a14="http://schemas.microsoft.com/office/drawing/2010/main" w="9525">
                    <a:solidFill>
                      <a:schemeClr val="bg1"/>
                    </a:solidFill>
                    <a:rou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p>
            </p:txBody>
          </p:sp>
          <p:sp>
            <p:nvSpPr>
              <p:cNvPr id="38" name="AutoShape 22"/>
              <p:cNvSpPr>
                <a:spLocks noChangeArrowheads="1"/>
              </p:cNvSpPr>
              <p:nvPr/>
            </p:nvSpPr>
            <p:spPr bwMode="auto">
              <a:xfrm>
                <a:off x="1721" y="1640"/>
                <a:ext cx="3336" cy="270"/>
              </a:xfrm>
              <a:prstGeom prst="roundRect">
                <a:avLst>
                  <a:gd name="adj" fmla="val 5838"/>
                </a:avLst>
              </a:prstGeom>
              <a:gradFill rotWithShape="1">
                <a:gsLst>
                  <a:gs pos="0">
                    <a:srgbClr val="C0C0C0"/>
                  </a:gs>
                  <a:gs pos="100000">
                    <a:schemeClr val="bg1"/>
                  </a:gs>
                </a:gsLst>
                <a:lin ang="0" scaled="1"/>
              </a:gradFill>
              <a:ln w="9525">
                <a:solidFill>
                  <a:schemeClr val="bg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p>
            </p:txBody>
          </p:sp>
        </p:grpSp>
        <p:sp>
          <p:nvSpPr>
            <p:cNvPr id="36" name="Text Box 23"/>
            <p:cNvSpPr txBox="1">
              <a:spLocks noChangeArrowheads="1"/>
            </p:cNvSpPr>
            <p:nvPr/>
          </p:nvSpPr>
          <p:spPr bwMode="auto">
            <a:xfrm>
              <a:off x="1423" y="1802"/>
              <a:ext cx="3039" cy="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pPr>
              <a:r>
                <a:rPr lang="zh-CN" altLang="en-US" sz="2000" dirty="0" smtClean="0">
                  <a:latin typeface="微软雅黑" panose="020B0503020204020204" pitchFamily="34" charset="-122"/>
                  <a:ea typeface="微软雅黑" panose="020B0503020204020204" pitchFamily="34" charset="-122"/>
                </a:rPr>
                <a:t>设计模式</a:t>
              </a:r>
              <a:endParaRPr lang="zh-CN" altLang="en-US" sz="2000"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54121350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2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30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20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anim calcmode="lin" valueType="num">
                                      <p:cBhvr>
                                        <p:cTn id="18" dur="500" fill="hold"/>
                                        <p:tgtEl>
                                          <p:spTgt spid="3"/>
                                        </p:tgtEl>
                                        <p:attrNameLst>
                                          <p:attrName>ppt_x</p:attrName>
                                        </p:attrNameLst>
                                      </p:cBhvr>
                                      <p:tavLst>
                                        <p:tav tm="0">
                                          <p:val>
                                            <p:strVal val="#ppt_x"/>
                                          </p:val>
                                        </p:tav>
                                        <p:tav tm="100000">
                                          <p:val>
                                            <p:strVal val="#ppt_x"/>
                                          </p:val>
                                        </p:tav>
                                      </p:tavLst>
                                    </p:anim>
                                    <p:anim calcmode="lin" valueType="num">
                                      <p:cBhvr>
                                        <p:cTn id="19" dur="500" fill="hold"/>
                                        <p:tgtEl>
                                          <p:spTgt spid="3"/>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30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1000"/>
                                        <p:tgtEl>
                                          <p:spTgt spid="25"/>
                                        </p:tgtEl>
                                      </p:cBhvr>
                                    </p:animEffect>
                                    <p:anim calcmode="lin" valueType="num">
                                      <p:cBhvr>
                                        <p:cTn id="23" dur="1000" fill="hold"/>
                                        <p:tgtEl>
                                          <p:spTgt spid="25"/>
                                        </p:tgtEl>
                                        <p:attrNameLst>
                                          <p:attrName>ppt_x</p:attrName>
                                        </p:attrNameLst>
                                      </p:cBhvr>
                                      <p:tavLst>
                                        <p:tav tm="0">
                                          <p:val>
                                            <p:strVal val="#ppt_x"/>
                                          </p:val>
                                        </p:tav>
                                        <p:tav tm="100000">
                                          <p:val>
                                            <p:strVal val="#ppt_x"/>
                                          </p:val>
                                        </p:tav>
                                      </p:tavLst>
                                    </p:anim>
                                    <p:anim calcmode="lin" valueType="num">
                                      <p:cBhvr>
                                        <p:cTn id="24" dur="1000" fill="hold"/>
                                        <p:tgtEl>
                                          <p:spTgt spid="25"/>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300"/>
                                  </p:stCondLst>
                                  <p:childTnLst>
                                    <p:set>
                                      <p:cBhvr>
                                        <p:cTn id="26" dur="1" fill="hold">
                                          <p:stCondLst>
                                            <p:cond delay="0"/>
                                          </p:stCondLst>
                                        </p:cTn>
                                        <p:tgtEl>
                                          <p:spTgt spid="34"/>
                                        </p:tgtEl>
                                        <p:attrNameLst>
                                          <p:attrName>style.visibility</p:attrName>
                                        </p:attrNameLst>
                                      </p:cBhvr>
                                      <p:to>
                                        <p:strVal val="visible"/>
                                      </p:to>
                                    </p:set>
                                    <p:animEffect transition="in" filter="fade">
                                      <p:cBhvr>
                                        <p:cTn id="27" dur="1000"/>
                                        <p:tgtEl>
                                          <p:spTgt spid="34"/>
                                        </p:tgtEl>
                                      </p:cBhvr>
                                    </p:animEffect>
                                    <p:anim calcmode="lin" valueType="num">
                                      <p:cBhvr>
                                        <p:cTn id="28" dur="1000" fill="hold"/>
                                        <p:tgtEl>
                                          <p:spTgt spid="34"/>
                                        </p:tgtEl>
                                        <p:attrNameLst>
                                          <p:attrName>ppt_x</p:attrName>
                                        </p:attrNameLst>
                                      </p:cBhvr>
                                      <p:tavLst>
                                        <p:tav tm="0">
                                          <p:val>
                                            <p:strVal val="#ppt_x"/>
                                          </p:val>
                                        </p:tav>
                                        <p:tav tm="100000">
                                          <p:val>
                                            <p:strVal val="#ppt_x"/>
                                          </p:val>
                                        </p:tav>
                                      </p:tavLst>
                                    </p:anim>
                                    <p:anim calcmode="lin" valueType="num">
                                      <p:cBhvr>
                                        <p:cTn id="29"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发展历史</a:t>
            </a:r>
            <a:endParaRPr kumimoji="1" lang="zh-CN" altLang="en-US" dirty="0"/>
          </a:p>
        </p:txBody>
      </p:sp>
      <p:sp>
        <p:nvSpPr>
          <p:cNvPr id="3" name="内容占位符 2"/>
          <p:cNvSpPr>
            <a:spLocks noGrp="1"/>
          </p:cNvSpPr>
          <p:nvPr>
            <p:ph idx="1"/>
          </p:nvPr>
        </p:nvSpPr>
        <p:spPr/>
        <p:txBody>
          <a:bodyPr>
            <a:normAutofit/>
          </a:bodyPr>
          <a:lstStyle/>
          <a:p>
            <a:pPr marL="0" indent="0">
              <a:buNone/>
            </a:pPr>
            <a:r>
              <a:rPr kumimoji="1" lang="en-US" altLang="zh-CN" dirty="0" smtClean="0"/>
              <a:t>	</a:t>
            </a:r>
            <a:r>
              <a:rPr kumimoji="1" lang="zh-CN" altLang="en-US" dirty="0" smtClean="0"/>
              <a:t>面向对</a:t>
            </a:r>
            <a:r>
              <a:rPr kumimoji="1" lang="zh-CN" altLang="en-US" dirty="0"/>
              <a:t>象</a:t>
            </a:r>
            <a:r>
              <a:rPr kumimoji="1" lang="en-US" altLang="zh-CN" dirty="0"/>
              <a:t>(Object Oriented</a:t>
            </a:r>
            <a:r>
              <a:rPr kumimoji="1" lang="en-US" altLang="zh-CN" dirty="0" smtClean="0"/>
              <a:t>, OO</a:t>
            </a:r>
            <a:r>
              <a:rPr kumimoji="1" lang="en-US" altLang="zh-CN" dirty="0"/>
              <a:t>)</a:t>
            </a:r>
            <a:r>
              <a:rPr kumimoji="1" lang="zh-CN" altLang="en-US" dirty="0"/>
              <a:t>是软件开发方法。面向对象的概念和应用已超越了程序设计和软件开发，扩展到如数据库系统、交互式界面、应用结构、应用平台、分布式系统、网络管理结构、</a:t>
            </a:r>
            <a:r>
              <a:rPr kumimoji="1" lang="en-US" altLang="zh-CN" dirty="0"/>
              <a:t>CAD</a:t>
            </a:r>
            <a:r>
              <a:rPr kumimoji="1" lang="zh-CN" altLang="en-US" dirty="0"/>
              <a:t>技术、人工智能等领域。面向对象是一种对现实世界理解和抽象的方法，是计算机编程技术</a:t>
            </a:r>
            <a:r>
              <a:rPr kumimoji="1" lang="en-US" altLang="zh-CN" dirty="0"/>
              <a:t>[1]  </a:t>
            </a:r>
            <a:r>
              <a:rPr kumimoji="1" lang="zh-CN" altLang="en-US" dirty="0"/>
              <a:t>发展到一定阶段后的产物。</a:t>
            </a:r>
          </a:p>
        </p:txBody>
      </p:sp>
    </p:spTree>
    <p:extLst>
      <p:ext uri="{BB962C8B-B14F-4D97-AF65-F5344CB8AC3E}">
        <p14:creationId xmlns:p14="http://schemas.microsoft.com/office/powerpoint/2010/main" val="54534251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生活事例</a:t>
            </a:r>
            <a:r>
              <a:rPr kumimoji="1" lang="en-US" altLang="zh-CN" dirty="0" smtClean="0"/>
              <a:t>-1</a:t>
            </a:r>
            <a:endParaRPr kumimoji="1" lang="zh-CN" altLang="en-US" dirty="0"/>
          </a:p>
        </p:txBody>
      </p:sp>
      <p:pic>
        <p:nvPicPr>
          <p:cNvPr id="5" name="图片 4"/>
          <p:cNvPicPr>
            <a:picLocks noChangeAspect="1"/>
          </p:cNvPicPr>
          <p:nvPr/>
        </p:nvPicPr>
        <p:blipFill>
          <a:blip r:embed="rId3"/>
          <a:stretch>
            <a:fillRect/>
          </a:stretch>
        </p:blipFill>
        <p:spPr>
          <a:xfrm>
            <a:off x="1389401" y="2174865"/>
            <a:ext cx="2227133" cy="2244950"/>
          </a:xfrm>
          <a:prstGeom prst="rect">
            <a:avLst/>
          </a:prstGeom>
        </p:spPr>
      </p:pic>
      <p:pic>
        <p:nvPicPr>
          <p:cNvPr id="6" name="图片 5"/>
          <p:cNvPicPr>
            <a:picLocks noChangeAspect="1"/>
          </p:cNvPicPr>
          <p:nvPr/>
        </p:nvPicPr>
        <p:blipFill>
          <a:blip r:embed="rId4"/>
          <a:stretch>
            <a:fillRect/>
          </a:stretch>
        </p:blipFill>
        <p:spPr>
          <a:xfrm>
            <a:off x="6337647" y="1091059"/>
            <a:ext cx="3449084" cy="2019445"/>
          </a:xfrm>
          <a:prstGeom prst="rect">
            <a:avLst/>
          </a:prstGeom>
        </p:spPr>
      </p:pic>
      <p:pic>
        <p:nvPicPr>
          <p:cNvPr id="7" name="图片 6"/>
          <p:cNvPicPr>
            <a:picLocks noChangeAspect="1"/>
          </p:cNvPicPr>
          <p:nvPr/>
        </p:nvPicPr>
        <p:blipFill>
          <a:blip r:embed="rId5"/>
          <a:stretch>
            <a:fillRect/>
          </a:stretch>
        </p:blipFill>
        <p:spPr>
          <a:xfrm>
            <a:off x="6335944" y="3815849"/>
            <a:ext cx="3423177" cy="2337526"/>
          </a:xfrm>
          <a:prstGeom prst="rect">
            <a:avLst/>
          </a:prstGeom>
        </p:spPr>
      </p:pic>
      <p:sp>
        <p:nvSpPr>
          <p:cNvPr id="11" name="右箭头 10"/>
          <p:cNvSpPr/>
          <p:nvPr/>
        </p:nvSpPr>
        <p:spPr>
          <a:xfrm>
            <a:off x="3947821" y="3037262"/>
            <a:ext cx="1739249" cy="63506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2" name="文本框 11"/>
          <p:cNvSpPr txBox="1"/>
          <p:nvPr/>
        </p:nvSpPr>
        <p:spPr>
          <a:xfrm>
            <a:off x="1711642" y="4473060"/>
            <a:ext cx="1356524" cy="369332"/>
          </a:xfrm>
          <a:prstGeom prst="rect">
            <a:avLst/>
          </a:prstGeom>
          <a:noFill/>
        </p:spPr>
        <p:txBody>
          <a:bodyPr wrap="none" rtlCol="0">
            <a:spAutoFit/>
          </a:bodyPr>
          <a:lstStyle/>
          <a:p>
            <a:r>
              <a:rPr kumimoji="1" lang="en-US" altLang="zh-CN" dirty="0" smtClean="0">
                <a:solidFill>
                  <a:schemeClr val="bg1"/>
                </a:solidFill>
              </a:rPr>
              <a:t>A#</a:t>
            </a:r>
            <a:r>
              <a:rPr kumimoji="1" lang="zh-CN" altLang="en-US" dirty="0" smtClean="0">
                <a:solidFill>
                  <a:schemeClr val="bg1"/>
                </a:solidFill>
              </a:rPr>
              <a:t>建筑图纸</a:t>
            </a:r>
            <a:endParaRPr kumimoji="1" lang="zh-CN" altLang="en-US" dirty="0">
              <a:solidFill>
                <a:schemeClr val="bg1"/>
              </a:solidFill>
            </a:endParaRPr>
          </a:p>
        </p:txBody>
      </p:sp>
      <p:sp>
        <p:nvSpPr>
          <p:cNvPr id="13" name="文本框 12"/>
          <p:cNvSpPr txBox="1"/>
          <p:nvPr/>
        </p:nvSpPr>
        <p:spPr>
          <a:xfrm>
            <a:off x="7454486" y="3148246"/>
            <a:ext cx="1587356" cy="369332"/>
          </a:xfrm>
          <a:prstGeom prst="rect">
            <a:avLst/>
          </a:prstGeom>
          <a:noFill/>
        </p:spPr>
        <p:txBody>
          <a:bodyPr wrap="none" rtlCol="0">
            <a:spAutoFit/>
          </a:bodyPr>
          <a:lstStyle/>
          <a:p>
            <a:r>
              <a:rPr kumimoji="1" lang="en-US" altLang="zh-CN" dirty="0" smtClean="0">
                <a:solidFill>
                  <a:schemeClr val="bg1"/>
                </a:solidFill>
              </a:rPr>
              <a:t>A#</a:t>
            </a:r>
            <a:r>
              <a:rPr kumimoji="1" lang="zh-CN" altLang="en-US" dirty="0" smtClean="0">
                <a:solidFill>
                  <a:schemeClr val="bg1"/>
                </a:solidFill>
              </a:rPr>
              <a:t>田园风别墅</a:t>
            </a:r>
            <a:endParaRPr kumimoji="1" lang="zh-CN" altLang="en-US" dirty="0">
              <a:solidFill>
                <a:schemeClr val="bg1"/>
              </a:solidFill>
            </a:endParaRPr>
          </a:p>
        </p:txBody>
      </p:sp>
      <p:sp>
        <p:nvSpPr>
          <p:cNvPr id="14" name="文本框 13"/>
          <p:cNvSpPr txBox="1"/>
          <p:nvPr/>
        </p:nvSpPr>
        <p:spPr>
          <a:xfrm>
            <a:off x="7606886" y="6172239"/>
            <a:ext cx="1587356" cy="369332"/>
          </a:xfrm>
          <a:prstGeom prst="rect">
            <a:avLst/>
          </a:prstGeom>
          <a:noFill/>
        </p:spPr>
        <p:txBody>
          <a:bodyPr wrap="none" rtlCol="0">
            <a:spAutoFit/>
          </a:bodyPr>
          <a:lstStyle/>
          <a:p>
            <a:r>
              <a:rPr kumimoji="1" lang="en-US" altLang="zh-CN" dirty="0" smtClean="0">
                <a:solidFill>
                  <a:schemeClr val="bg1"/>
                </a:solidFill>
              </a:rPr>
              <a:t>A#</a:t>
            </a:r>
            <a:r>
              <a:rPr kumimoji="1" lang="zh-CN" altLang="en-US" dirty="0" smtClean="0">
                <a:solidFill>
                  <a:schemeClr val="bg1"/>
                </a:solidFill>
              </a:rPr>
              <a:t>温馨风别墅</a:t>
            </a:r>
            <a:endParaRPr kumimoji="1" lang="zh-CN" altLang="en-US" dirty="0">
              <a:solidFill>
                <a:schemeClr val="bg1"/>
              </a:solidFill>
            </a:endParaRPr>
          </a:p>
        </p:txBody>
      </p:sp>
    </p:spTree>
    <p:extLst>
      <p:ext uri="{BB962C8B-B14F-4D97-AF65-F5344CB8AC3E}">
        <p14:creationId xmlns:p14="http://schemas.microsoft.com/office/powerpoint/2010/main" val="354253159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生活事例</a:t>
            </a:r>
            <a:r>
              <a:rPr kumimoji="1" lang="en-US" altLang="zh-CN" dirty="0" smtClean="0"/>
              <a:t>-2</a:t>
            </a:r>
            <a:endParaRPr kumimoji="1" lang="zh-CN" altLang="en-US" dirty="0"/>
          </a:p>
        </p:txBody>
      </p:sp>
      <p:sp>
        <p:nvSpPr>
          <p:cNvPr id="11" name="右箭头 10"/>
          <p:cNvSpPr/>
          <p:nvPr/>
        </p:nvSpPr>
        <p:spPr>
          <a:xfrm>
            <a:off x="3657947" y="3106288"/>
            <a:ext cx="1739249" cy="63506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2" name="文本框 11"/>
          <p:cNvSpPr txBox="1"/>
          <p:nvPr/>
        </p:nvSpPr>
        <p:spPr>
          <a:xfrm>
            <a:off x="1628820" y="5218568"/>
            <a:ext cx="1070914" cy="369332"/>
          </a:xfrm>
          <a:prstGeom prst="rect">
            <a:avLst/>
          </a:prstGeom>
          <a:noFill/>
        </p:spPr>
        <p:txBody>
          <a:bodyPr wrap="none" rtlCol="0">
            <a:spAutoFit/>
          </a:bodyPr>
          <a:lstStyle/>
          <a:p>
            <a:r>
              <a:rPr kumimoji="1" lang="zh-CN" altLang="en-US" dirty="0" smtClean="0">
                <a:solidFill>
                  <a:schemeClr val="bg1"/>
                </a:solidFill>
              </a:rPr>
              <a:t>人类</a:t>
            </a:r>
            <a:r>
              <a:rPr kumimoji="1" lang="en-US" altLang="zh-CN" dirty="0" smtClean="0">
                <a:solidFill>
                  <a:schemeClr val="bg1"/>
                </a:solidFill>
              </a:rPr>
              <a:t>DNA</a:t>
            </a:r>
            <a:endParaRPr kumimoji="1" lang="zh-CN" altLang="en-US" dirty="0">
              <a:solidFill>
                <a:schemeClr val="bg1"/>
              </a:solidFill>
            </a:endParaRPr>
          </a:p>
        </p:txBody>
      </p:sp>
      <p:sp>
        <p:nvSpPr>
          <p:cNvPr id="13" name="文本框 12"/>
          <p:cNvSpPr txBox="1"/>
          <p:nvPr/>
        </p:nvSpPr>
        <p:spPr>
          <a:xfrm>
            <a:off x="6736701" y="2734074"/>
            <a:ext cx="877163" cy="369332"/>
          </a:xfrm>
          <a:prstGeom prst="rect">
            <a:avLst/>
          </a:prstGeom>
          <a:noFill/>
        </p:spPr>
        <p:txBody>
          <a:bodyPr wrap="none" rtlCol="0">
            <a:spAutoFit/>
          </a:bodyPr>
          <a:lstStyle/>
          <a:p>
            <a:r>
              <a:rPr kumimoji="1" lang="zh-CN" altLang="en-US" dirty="0" smtClean="0">
                <a:solidFill>
                  <a:schemeClr val="bg1"/>
                </a:solidFill>
              </a:rPr>
              <a:t>白种人</a:t>
            </a:r>
            <a:endParaRPr kumimoji="1" lang="zh-CN" altLang="en-US" dirty="0">
              <a:solidFill>
                <a:schemeClr val="bg1"/>
              </a:solidFill>
            </a:endParaRPr>
          </a:p>
        </p:txBody>
      </p:sp>
      <p:sp>
        <p:nvSpPr>
          <p:cNvPr id="14" name="文本框 13"/>
          <p:cNvSpPr txBox="1"/>
          <p:nvPr/>
        </p:nvSpPr>
        <p:spPr>
          <a:xfrm>
            <a:off x="9194296" y="4308464"/>
            <a:ext cx="877163" cy="369332"/>
          </a:xfrm>
          <a:prstGeom prst="rect">
            <a:avLst/>
          </a:prstGeom>
          <a:noFill/>
        </p:spPr>
        <p:txBody>
          <a:bodyPr wrap="none" rtlCol="0">
            <a:spAutoFit/>
          </a:bodyPr>
          <a:lstStyle/>
          <a:p>
            <a:r>
              <a:rPr kumimoji="1" lang="zh-CN" altLang="en-US" dirty="0" smtClean="0">
                <a:solidFill>
                  <a:schemeClr val="bg1"/>
                </a:solidFill>
              </a:rPr>
              <a:t>黄种人</a:t>
            </a:r>
            <a:endParaRPr kumimoji="1" lang="zh-CN" altLang="en-US" dirty="0">
              <a:solidFill>
                <a:schemeClr val="bg1"/>
              </a:solidFill>
            </a:endParaRPr>
          </a:p>
        </p:txBody>
      </p:sp>
      <p:pic>
        <p:nvPicPr>
          <p:cNvPr id="3" name="图片 2"/>
          <p:cNvPicPr>
            <a:picLocks noChangeAspect="1"/>
          </p:cNvPicPr>
          <p:nvPr/>
        </p:nvPicPr>
        <p:blipFill>
          <a:blip r:embed="rId3"/>
          <a:stretch>
            <a:fillRect/>
          </a:stretch>
        </p:blipFill>
        <p:spPr>
          <a:xfrm>
            <a:off x="1465075" y="2001833"/>
            <a:ext cx="1550881" cy="2926816"/>
          </a:xfrm>
          <a:prstGeom prst="rect">
            <a:avLst/>
          </a:prstGeom>
        </p:spPr>
      </p:pic>
      <p:pic>
        <p:nvPicPr>
          <p:cNvPr id="8" name="图片 7"/>
          <p:cNvPicPr>
            <a:picLocks noChangeAspect="1"/>
          </p:cNvPicPr>
          <p:nvPr/>
        </p:nvPicPr>
        <p:blipFill>
          <a:blip r:embed="rId4"/>
          <a:stretch>
            <a:fillRect/>
          </a:stretch>
        </p:blipFill>
        <p:spPr>
          <a:xfrm>
            <a:off x="6335492" y="861389"/>
            <a:ext cx="1673609" cy="1747895"/>
          </a:xfrm>
          <a:prstGeom prst="rect">
            <a:avLst/>
          </a:prstGeom>
        </p:spPr>
      </p:pic>
      <p:pic>
        <p:nvPicPr>
          <p:cNvPr id="10" name="图片 9"/>
          <p:cNvPicPr>
            <a:picLocks noChangeAspect="1"/>
          </p:cNvPicPr>
          <p:nvPr/>
        </p:nvPicPr>
        <p:blipFill>
          <a:blip r:embed="rId5"/>
          <a:stretch>
            <a:fillRect/>
          </a:stretch>
        </p:blipFill>
        <p:spPr>
          <a:xfrm>
            <a:off x="8879762" y="2710822"/>
            <a:ext cx="1402798" cy="1513734"/>
          </a:xfrm>
          <a:prstGeom prst="rect">
            <a:avLst/>
          </a:prstGeom>
        </p:spPr>
      </p:pic>
      <p:pic>
        <p:nvPicPr>
          <p:cNvPr id="15" name="图片 14"/>
          <p:cNvPicPr>
            <a:picLocks noChangeAspect="1"/>
          </p:cNvPicPr>
          <p:nvPr/>
        </p:nvPicPr>
        <p:blipFill>
          <a:blip r:embed="rId6"/>
          <a:stretch>
            <a:fillRect/>
          </a:stretch>
        </p:blipFill>
        <p:spPr>
          <a:xfrm>
            <a:off x="6355899" y="3889268"/>
            <a:ext cx="1638222" cy="1494969"/>
          </a:xfrm>
          <a:prstGeom prst="rect">
            <a:avLst/>
          </a:prstGeom>
        </p:spPr>
      </p:pic>
      <p:sp>
        <p:nvSpPr>
          <p:cNvPr id="16" name="文本框 15"/>
          <p:cNvSpPr txBox="1"/>
          <p:nvPr/>
        </p:nvSpPr>
        <p:spPr>
          <a:xfrm>
            <a:off x="6668805" y="5482489"/>
            <a:ext cx="1107996" cy="369332"/>
          </a:xfrm>
          <a:prstGeom prst="rect">
            <a:avLst/>
          </a:prstGeom>
          <a:noFill/>
        </p:spPr>
        <p:txBody>
          <a:bodyPr wrap="none" rtlCol="0">
            <a:spAutoFit/>
          </a:bodyPr>
          <a:lstStyle/>
          <a:p>
            <a:r>
              <a:rPr kumimoji="1" lang="zh-CN" altLang="en-US" dirty="0" smtClean="0">
                <a:solidFill>
                  <a:schemeClr val="bg1"/>
                </a:solidFill>
              </a:rPr>
              <a:t>非洲裔人</a:t>
            </a:r>
            <a:endParaRPr kumimoji="1" lang="zh-CN" altLang="en-US" dirty="0">
              <a:solidFill>
                <a:schemeClr val="bg1"/>
              </a:solidFill>
            </a:endParaRPr>
          </a:p>
        </p:txBody>
      </p:sp>
    </p:spTree>
    <p:extLst>
      <p:ext uri="{BB962C8B-B14F-4D97-AF65-F5344CB8AC3E}">
        <p14:creationId xmlns:p14="http://schemas.microsoft.com/office/powerpoint/2010/main" val="261417776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圆角矩形 22"/>
          <p:cNvSpPr/>
          <p:nvPr/>
        </p:nvSpPr>
        <p:spPr>
          <a:xfrm>
            <a:off x="5566586" y="4821970"/>
            <a:ext cx="3448264" cy="798041"/>
          </a:xfrm>
          <a:prstGeom prst="roundRect">
            <a:avLst/>
          </a:prstGeom>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22" name="圆角矩形 21"/>
          <p:cNvSpPr/>
          <p:nvPr/>
        </p:nvSpPr>
        <p:spPr>
          <a:xfrm>
            <a:off x="8243917" y="3399442"/>
            <a:ext cx="3448264" cy="798041"/>
          </a:xfrm>
          <a:prstGeom prst="roundRect">
            <a:avLst/>
          </a:prstGeom>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21" name="圆角矩形 20"/>
          <p:cNvSpPr/>
          <p:nvPr/>
        </p:nvSpPr>
        <p:spPr>
          <a:xfrm>
            <a:off x="5468839" y="1700800"/>
            <a:ext cx="3448264" cy="798041"/>
          </a:xfrm>
          <a:prstGeom prst="roundRect">
            <a:avLst/>
          </a:prstGeom>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2" name="标题 1"/>
          <p:cNvSpPr>
            <a:spLocks noGrp="1"/>
          </p:cNvSpPr>
          <p:nvPr>
            <p:ph type="title"/>
          </p:nvPr>
        </p:nvSpPr>
        <p:spPr/>
        <p:txBody>
          <a:bodyPr/>
          <a:lstStyle/>
          <a:p>
            <a:r>
              <a:rPr kumimoji="1" lang="zh-CN" altLang="en-US" dirty="0" smtClean="0"/>
              <a:t>程序事例</a:t>
            </a:r>
            <a:endParaRPr kumimoji="1" lang="zh-CN" altLang="en-US" dirty="0"/>
          </a:p>
        </p:txBody>
      </p:sp>
      <p:sp>
        <p:nvSpPr>
          <p:cNvPr id="11" name="右箭头 10"/>
          <p:cNvSpPr/>
          <p:nvPr/>
        </p:nvSpPr>
        <p:spPr>
          <a:xfrm>
            <a:off x="3657947" y="3106288"/>
            <a:ext cx="1739249" cy="63506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2" name="文本框 11"/>
          <p:cNvSpPr txBox="1"/>
          <p:nvPr/>
        </p:nvSpPr>
        <p:spPr>
          <a:xfrm>
            <a:off x="1228517" y="2926815"/>
            <a:ext cx="1895734" cy="923330"/>
          </a:xfrm>
          <a:prstGeom prst="rect">
            <a:avLst/>
          </a:prstGeom>
          <a:noFill/>
        </p:spPr>
        <p:txBody>
          <a:bodyPr wrap="none" rtlCol="0">
            <a:spAutoFit/>
          </a:bodyPr>
          <a:lstStyle/>
          <a:p>
            <a:r>
              <a:rPr kumimoji="1" lang="en-US" altLang="zh-CN" dirty="0" smtClean="0">
                <a:solidFill>
                  <a:schemeClr val="bg1"/>
                </a:solidFill>
              </a:rPr>
              <a:t>Public class Some{</a:t>
            </a:r>
          </a:p>
          <a:p>
            <a:r>
              <a:rPr kumimoji="1" lang="en-US" altLang="zh-CN" dirty="0" smtClean="0">
                <a:solidFill>
                  <a:schemeClr val="bg1"/>
                </a:solidFill>
              </a:rPr>
              <a:t>   </a:t>
            </a:r>
            <a:r>
              <a:rPr kumimoji="1" lang="mr-IN" altLang="zh-CN" dirty="0" smtClean="0">
                <a:solidFill>
                  <a:schemeClr val="bg1"/>
                </a:solidFill>
              </a:rPr>
              <a:t>…</a:t>
            </a:r>
            <a:endParaRPr kumimoji="1" lang="en-US" altLang="zh-CN" dirty="0" smtClean="0">
              <a:solidFill>
                <a:schemeClr val="bg1"/>
              </a:solidFill>
            </a:endParaRPr>
          </a:p>
          <a:p>
            <a:r>
              <a:rPr kumimoji="1" lang="en-US" altLang="zh-CN" dirty="0" smtClean="0">
                <a:solidFill>
                  <a:schemeClr val="bg1"/>
                </a:solidFill>
              </a:rPr>
              <a:t>}</a:t>
            </a:r>
            <a:endParaRPr kumimoji="1" lang="zh-CN" altLang="en-US" dirty="0">
              <a:solidFill>
                <a:schemeClr val="bg1"/>
              </a:solidFill>
            </a:endParaRPr>
          </a:p>
        </p:txBody>
      </p:sp>
      <p:sp>
        <p:nvSpPr>
          <p:cNvPr id="14" name="文本框 13"/>
          <p:cNvSpPr txBox="1"/>
          <p:nvPr/>
        </p:nvSpPr>
        <p:spPr>
          <a:xfrm>
            <a:off x="9194296" y="4308464"/>
            <a:ext cx="1785277" cy="369332"/>
          </a:xfrm>
          <a:prstGeom prst="rect">
            <a:avLst/>
          </a:prstGeom>
          <a:noFill/>
        </p:spPr>
        <p:txBody>
          <a:bodyPr wrap="none" rtlCol="0">
            <a:spAutoFit/>
          </a:bodyPr>
          <a:lstStyle/>
          <a:p>
            <a:r>
              <a:rPr kumimoji="1" lang="zh-CN" altLang="en-US" dirty="0" smtClean="0">
                <a:solidFill>
                  <a:schemeClr val="bg1"/>
                </a:solidFill>
              </a:rPr>
              <a:t>实例对象</a:t>
            </a:r>
            <a:r>
              <a:rPr kumimoji="1" lang="en-US" altLang="zh-CN" dirty="0" smtClean="0">
                <a:solidFill>
                  <a:schemeClr val="bg1"/>
                </a:solidFill>
              </a:rPr>
              <a:t>2: Obj2</a:t>
            </a:r>
            <a:endParaRPr kumimoji="1" lang="zh-CN" altLang="en-US" dirty="0">
              <a:solidFill>
                <a:schemeClr val="bg1"/>
              </a:solidFill>
            </a:endParaRPr>
          </a:p>
        </p:txBody>
      </p:sp>
      <p:sp>
        <p:nvSpPr>
          <p:cNvPr id="16" name="文本框 15"/>
          <p:cNvSpPr txBox="1"/>
          <p:nvPr/>
        </p:nvSpPr>
        <p:spPr>
          <a:xfrm>
            <a:off x="6585984" y="5717187"/>
            <a:ext cx="1754169" cy="369332"/>
          </a:xfrm>
          <a:prstGeom prst="rect">
            <a:avLst/>
          </a:prstGeom>
          <a:noFill/>
        </p:spPr>
        <p:txBody>
          <a:bodyPr wrap="none" rtlCol="0">
            <a:spAutoFit/>
          </a:bodyPr>
          <a:lstStyle/>
          <a:p>
            <a:r>
              <a:rPr kumimoji="1" lang="zh-CN" altLang="en-US" dirty="0" smtClean="0">
                <a:solidFill>
                  <a:schemeClr val="bg1"/>
                </a:solidFill>
              </a:rPr>
              <a:t>实例对象</a:t>
            </a:r>
            <a:r>
              <a:rPr kumimoji="1" lang="en-US" altLang="zh-CN" dirty="0" smtClean="0">
                <a:solidFill>
                  <a:schemeClr val="bg1"/>
                </a:solidFill>
              </a:rPr>
              <a:t>3: obj3</a:t>
            </a:r>
            <a:endParaRPr kumimoji="1" lang="zh-CN" altLang="en-US" dirty="0">
              <a:solidFill>
                <a:schemeClr val="bg1"/>
              </a:solidFill>
            </a:endParaRPr>
          </a:p>
        </p:txBody>
      </p:sp>
      <p:sp>
        <p:nvSpPr>
          <p:cNvPr id="17" name="文本框 16"/>
          <p:cNvSpPr txBox="1"/>
          <p:nvPr/>
        </p:nvSpPr>
        <p:spPr>
          <a:xfrm>
            <a:off x="5536912" y="1934413"/>
            <a:ext cx="3298424" cy="369332"/>
          </a:xfrm>
          <a:prstGeom prst="rect">
            <a:avLst/>
          </a:prstGeom>
          <a:noFill/>
        </p:spPr>
        <p:txBody>
          <a:bodyPr wrap="none" rtlCol="0">
            <a:spAutoFit/>
          </a:bodyPr>
          <a:lstStyle/>
          <a:p>
            <a:r>
              <a:rPr kumimoji="1" lang="en-US" altLang="zh-CN" dirty="0">
                <a:solidFill>
                  <a:schemeClr val="bg1"/>
                </a:solidFill>
              </a:rPr>
              <a:t>o</a:t>
            </a:r>
            <a:r>
              <a:rPr kumimoji="1" lang="en-US" altLang="zh-CN" dirty="0" smtClean="0">
                <a:solidFill>
                  <a:schemeClr val="bg1"/>
                </a:solidFill>
              </a:rPr>
              <a:t>bj_1 = New </a:t>
            </a:r>
            <a:r>
              <a:rPr kumimoji="1" lang="en-US" altLang="zh-CN" dirty="0">
                <a:solidFill>
                  <a:schemeClr val="bg1"/>
                </a:solidFill>
              </a:rPr>
              <a:t>Some</a:t>
            </a:r>
            <a:r>
              <a:rPr kumimoji="1" lang="en-US" altLang="zh-CN" dirty="0" smtClean="0">
                <a:solidFill>
                  <a:schemeClr val="bg1"/>
                </a:solidFill>
              </a:rPr>
              <a:t>( parameter1 )</a:t>
            </a:r>
            <a:endParaRPr kumimoji="1" lang="zh-CN" altLang="en-US" dirty="0">
              <a:solidFill>
                <a:schemeClr val="bg1"/>
              </a:solidFill>
            </a:endParaRPr>
          </a:p>
        </p:txBody>
      </p:sp>
      <p:sp>
        <p:nvSpPr>
          <p:cNvPr id="18" name="文本框 17"/>
          <p:cNvSpPr txBox="1"/>
          <p:nvPr/>
        </p:nvSpPr>
        <p:spPr>
          <a:xfrm>
            <a:off x="8284382" y="3619251"/>
            <a:ext cx="3298424" cy="369332"/>
          </a:xfrm>
          <a:prstGeom prst="rect">
            <a:avLst/>
          </a:prstGeom>
          <a:noFill/>
        </p:spPr>
        <p:txBody>
          <a:bodyPr wrap="none" rtlCol="0">
            <a:spAutoFit/>
          </a:bodyPr>
          <a:lstStyle/>
          <a:p>
            <a:r>
              <a:rPr kumimoji="1" lang="en-US" altLang="zh-CN" dirty="0" smtClean="0">
                <a:solidFill>
                  <a:schemeClr val="bg1"/>
                </a:solidFill>
              </a:rPr>
              <a:t>Obj_2 = New </a:t>
            </a:r>
            <a:r>
              <a:rPr kumimoji="1" lang="en-US" altLang="zh-CN" dirty="0">
                <a:solidFill>
                  <a:schemeClr val="bg1"/>
                </a:solidFill>
              </a:rPr>
              <a:t>Some</a:t>
            </a:r>
            <a:r>
              <a:rPr kumimoji="1" lang="en-US" altLang="zh-CN" dirty="0" smtClean="0">
                <a:solidFill>
                  <a:schemeClr val="bg1"/>
                </a:solidFill>
              </a:rPr>
              <a:t>( parameter1 )</a:t>
            </a:r>
            <a:endParaRPr kumimoji="1" lang="zh-CN" altLang="en-US" dirty="0">
              <a:solidFill>
                <a:schemeClr val="bg1"/>
              </a:solidFill>
            </a:endParaRPr>
          </a:p>
        </p:txBody>
      </p:sp>
      <p:sp>
        <p:nvSpPr>
          <p:cNvPr id="19" name="文本框 18"/>
          <p:cNvSpPr txBox="1"/>
          <p:nvPr/>
        </p:nvSpPr>
        <p:spPr>
          <a:xfrm>
            <a:off x="5689872" y="5041779"/>
            <a:ext cx="3298424" cy="369332"/>
          </a:xfrm>
          <a:prstGeom prst="rect">
            <a:avLst/>
          </a:prstGeom>
          <a:noFill/>
        </p:spPr>
        <p:txBody>
          <a:bodyPr wrap="none" rtlCol="0">
            <a:spAutoFit/>
          </a:bodyPr>
          <a:lstStyle/>
          <a:p>
            <a:r>
              <a:rPr kumimoji="1" lang="en-US" altLang="zh-CN" dirty="0" smtClean="0">
                <a:solidFill>
                  <a:schemeClr val="bg1"/>
                </a:solidFill>
              </a:rPr>
              <a:t>Obj_3 = New </a:t>
            </a:r>
            <a:r>
              <a:rPr kumimoji="1" lang="en-US" altLang="zh-CN" dirty="0">
                <a:solidFill>
                  <a:schemeClr val="bg1"/>
                </a:solidFill>
              </a:rPr>
              <a:t>Some</a:t>
            </a:r>
            <a:r>
              <a:rPr kumimoji="1" lang="en-US" altLang="zh-CN" dirty="0" smtClean="0">
                <a:solidFill>
                  <a:schemeClr val="bg1"/>
                </a:solidFill>
              </a:rPr>
              <a:t>( parameter1 )</a:t>
            </a:r>
            <a:endParaRPr kumimoji="1" lang="zh-CN" altLang="en-US" dirty="0">
              <a:solidFill>
                <a:schemeClr val="bg1"/>
              </a:solidFill>
            </a:endParaRPr>
          </a:p>
        </p:txBody>
      </p:sp>
      <p:sp>
        <p:nvSpPr>
          <p:cNvPr id="20" name="框架 19"/>
          <p:cNvSpPr/>
          <p:nvPr/>
        </p:nvSpPr>
        <p:spPr>
          <a:xfrm>
            <a:off x="1010286" y="2750034"/>
            <a:ext cx="2371588" cy="1295048"/>
          </a:xfrm>
          <a:prstGeom prst="frame">
            <a:avLst/>
          </a:prstGeom>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24" name="文本框 23"/>
          <p:cNvSpPr txBox="1"/>
          <p:nvPr/>
        </p:nvSpPr>
        <p:spPr>
          <a:xfrm>
            <a:off x="6337519" y="2610895"/>
            <a:ext cx="1785277" cy="369332"/>
          </a:xfrm>
          <a:prstGeom prst="rect">
            <a:avLst/>
          </a:prstGeom>
          <a:noFill/>
        </p:spPr>
        <p:txBody>
          <a:bodyPr wrap="none" rtlCol="0">
            <a:spAutoFit/>
          </a:bodyPr>
          <a:lstStyle/>
          <a:p>
            <a:r>
              <a:rPr kumimoji="1" lang="zh-CN" altLang="en-US" dirty="0" smtClean="0">
                <a:solidFill>
                  <a:schemeClr val="bg1"/>
                </a:solidFill>
              </a:rPr>
              <a:t>实例对象</a:t>
            </a:r>
            <a:r>
              <a:rPr kumimoji="1" lang="en-US" altLang="zh-CN" dirty="0" smtClean="0">
                <a:solidFill>
                  <a:schemeClr val="bg1"/>
                </a:solidFill>
              </a:rPr>
              <a:t>2: Obj2</a:t>
            </a:r>
            <a:endParaRPr kumimoji="1" lang="zh-CN" altLang="en-US" dirty="0">
              <a:solidFill>
                <a:schemeClr val="bg1"/>
              </a:solidFill>
            </a:endParaRPr>
          </a:p>
        </p:txBody>
      </p:sp>
    </p:spTree>
    <p:extLst>
      <p:ext uri="{BB962C8B-B14F-4D97-AF65-F5344CB8AC3E}">
        <p14:creationId xmlns:p14="http://schemas.microsoft.com/office/powerpoint/2010/main" val="312545608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内部原理</a:t>
            </a:r>
            <a:r>
              <a:rPr kumimoji="1" lang="en-US" altLang="zh-CN" dirty="0" smtClean="0"/>
              <a:t> - JAVA</a:t>
            </a:r>
            <a:endParaRPr kumimoji="1" lang="zh-CN" altLang="en-US" dirty="0"/>
          </a:p>
        </p:txBody>
      </p:sp>
      <p:sp>
        <p:nvSpPr>
          <p:cNvPr id="4" name="文本框 3"/>
          <p:cNvSpPr txBox="1"/>
          <p:nvPr/>
        </p:nvSpPr>
        <p:spPr>
          <a:xfrm>
            <a:off x="1739249" y="1684300"/>
            <a:ext cx="4548842" cy="3139321"/>
          </a:xfrm>
          <a:prstGeom prst="rect">
            <a:avLst/>
          </a:prstGeom>
          <a:noFill/>
        </p:spPr>
        <p:txBody>
          <a:bodyPr wrap="none" rtlCol="0">
            <a:spAutoFit/>
          </a:bodyPr>
          <a:lstStyle/>
          <a:p>
            <a:r>
              <a:rPr kumimoji="1" lang="en-US" altLang="zh-CN" dirty="0" smtClean="0">
                <a:solidFill>
                  <a:srgbClr val="FFFFFF"/>
                </a:solidFill>
              </a:rPr>
              <a:t>Public </a:t>
            </a:r>
            <a:r>
              <a:rPr kumimoji="1" lang="en-US" altLang="zh-CN" dirty="0">
                <a:solidFill>
                  <a:srgbClr val="FFFFFF"/>
                </a:solidFill>
              </a:rPr>
              <a:t>class A</a:t>
            </a:r>
            <a:r>
              <a:rPr kumimoji="1" lang="en-US" altLang="zh-CN" dirty="0" smtClean="0">
                <a:solidFill>
                  <a:srgbClr val="FFFFFF"/>
                </a:solidFill>
              </a:rPr>
              <a:t>{</a:t>
            </a:r>
          </a:p>
          <a:p>
            <a:endParaRPr kumimoji="1" lang="en-US" altLang="zh-CN" dirty="0">
              <a:solidFill>
                <a:srgbClr val="FFFFFF"/>
              </a:solidFill>
            </a:endParaRPr>
          </a:p>
          <a:p>
            <a:r>
              <a:rPr kumimoji="1" lang="en-US" altLang="zh-CN" dirty="0" smtClean="0">
                <a:solidFill>
                  <a:srgbClr val="FFFFFF"/>
                </a:solidFill>
              </a:rPr>
              <a:t>	public </a:t>
            </a:r>
            <a:r>
              <a:rPr kumimoji="1" lang="en-US" altLang="zh-CN" dirty="0" err="1" smtClean="0">
                <a:solidFill>
                  <a:srgbClr val="FFFFFF"/>
                </a:solidFill>
              </a:rPr>
              <a:t>Int</a:t>
            </a:r>
            <a:r>
              <a:rPr kumimoji="1" lang="en-US" altLang="zh-CN" dirty="0" smtClean="0">
                <a:solidFill>
                  <a:srgbClr val="FFFFFF"/>
                </a:solidFill>
              </a:rPr>
              <a:t> </a:t>
            </a:r>
            <a:r>
              <a:rPr kumimoji="1" lang="en-US" altLang="zh-CN" dirty="0" err="1">
                <a:solidFill>
                  <a:srgbClr val="FFFFFF"/>
                </a:solidFill>
              </a:rPr>
              <a:t>i</a:t>
            </a:r>
            <a:r>
              <a:rPr kumimoji="1" lang="en-US" altLang="zh-CN" dirty="0">
                <a:solidFill>
                  <a:srgbClr val="FFFFFF"/>
                </a:solidFill>
              </a:rPr>
              <a:t>=1</a:t>
            </a:r>
            <a:r>
              <a:rPr kumimoji="1" lang="en-US" altLang="zh-CN" dirty="0" smtClean="0">
                <a:solidFill>
                  <a:srgbClr val="FFFFFF"/>
                </a:solidFill>
              </a:rPr>
              <a:t>;</a:t>
            </a:r>
          </a:p>
          <a:p>
            <a:r>
              <a:rPr kumimoji="1" lang="en-US" altLang="zh-CN" dirty="0" smtClean="0">
                <a:solidFill>
                  <a:srgbClr val="FFFFFF"/>
                </a:solidFill>
              </a:rPr>
              <a:t>}</a:t>
            </a:r>
          </a:p>
          <a:p>
            <a:endParaRPr kumimoji="1" lang="en-US" altLang="zh-CN" dirty="0" smtClean="0">
              <a:solidFill>
                <a:srgbClr val="FFFFFF"/>
              </a:solidFill>
            </a:endParaRPr>
          </a:p>
          <a:p>
            <a:endParaRPr kumimoji="1" lang="en-US" altLang="zh-CN" dirty="0">
              <a:solidFill>
                <a:srgbClr val="FFFFFF"/>
              </a:solidFill>
            </a:endParaRPr>
          </a:p>
          <a:p>
            <a:r>
              <a:rPr kumimoji="1" lang="en-US" altLang="zh-CN" dirty="0" smtClean="0">
                <a:solidFill>
                  <a:srgbClr val="FFFFFF"/>
                </a:solidFill>
              </a:rPr>
              <a:t>Public class main(){</a:t>
            </a:r>
          </a:p>
          <a:p>
            <a:r>
              <a:rPr kumimoji="1" lang="en-US" altLang="zh-CN" dirty="0">
                <a:solidFill>
                  <a:srgbClr val="FFFFFF"/>
                </a:solidFill>
              </a:rPr>
              <a:t>	public static void </a:t>
            </a:r>
            <a:r>
              <a:rPr kumimoji="1" lang="en-US" altLang="zh-CN" dirty="0" err="1">
                <a:solidFill>
                  <a:srgbClr val="FFFFFF"/>
                </a:solidFill>
              </a:rPr>
              <a:t>mian</a:t>
            </a:r>
            <a:r>
              <a:rPr kumimoji="1" lang="en-US" altLang="zh-CN" dirty="0">
                <a:solidFill>
                  <a:srgbClr val="FFFFFF"/>
                </a:solidFill>
              </a:rPr>
              <a:t>(String </a:t>
            </a:r>
            <a:r>
              <a:rPr kumimoji="1" lang="en-US" altLang="zh-CN" dirty="0" err="1">
                <a:solidFill>
                  <a:srgbClr val="FFFFFF"/>
                </a:solidFill>
              </a:rPr>
              <a:t>args</a:t>
            </a:r>
            <a:r>
              <a:rPr kumimoji="1" lang="en-US" altLang="zh-CN" dirty="0">
                <a:solidFill>
                  <a:srgbClr val="FFFFFF"/>
                </a:solidFill>
              </a:rPr>
              <a:t>[])</a:t>
            </a:r>
            <a:r>
              <a:rPr kumimoji="1" lang="en-US" altLang="zh-CN" dirty="0" smtClean="0">
                <a:solidFill>
                  <a:srgbClr val="FFFFFF"/>
                </a:solidFill>
              </a:rPr>
              <a:t>{</a:t>
            </a:r>
          </a:p>
          <a:p>
            <a:r>
              <a:rPr kumimoji="1" lang="en-US" altLang="zh-CN" dirty="0">
                <a:solidFill>
                  <a:srgbClr val="FFFFFF"/>
                </a:solidFill>
              </a:rPr>
              <a:t>	</a:t>
            </a:r>
            <a:r>
              <a:rPr kumimoji="1" lang="en-US" altLang="zh-CN" dirty="0" smtClean="0">
                <a:solidFill>
                  <a:srgbClr val="FFFFFF"/>
                </a:solidFill>
              </a:rPr>
              <a:t>	 </a:t>
            </a:r>
            <a:r>
              <a:rPr kumimoji="1" lang="en-US" altLang="zh-CN" dirty="0">
                <a:solidFill>
                  <a:srgbClr val="FFFFFF"/>
                </a:solidFill>
              </a:rPr>
              <a:t>A </a:t>
            </a:r>
            <a:r>
              <a:rPr kumimoji="1" lang="en-US" altLang="zh-CN" dirty="0" smtClean="0">
                <a:solidFill>
                  <a:srgbClr val="FFFFFF"/>
                </a:solidFill>
              </a:rPr>
              <a:t>a=</a:t>
            </a:r>
            <a:r>
              <a:rPr kumimoji="1" lang="en-US" altLang="zh-CN" dirty="0">
                <a:solidFill>
                  <a:srgbClr val="FFFFFF"/>
                </a:solidFill>
              </a:rPr>
              <a:t>new A()</a:t>
            </a:r>
            <a:r>
              <a:rPr kumimoji="1" lang="en-US" altLang="zh-CN" dirty="0" smtClean="0">
                <a:solidFill>
                  <a:srgbClr val="FFFFFF"/>
                </a:solidFill>
              </a:rPr>
              <a:t>;</a:t>
            </a:r>
          </a:p>
          <a:p>
            <a:r>
              <a:rPr kumimoji="1" lang="en-US" altLang="zh-CN" dirty="0">
                <a:solidFill>
                  <a:srgbClr val="FFFFFF"/>
                </a:solidFill>
              </a:rPr>
              <a:t>	</a:t>
            </a:r>
            <a:r>
              <a:rPr kumimoji="1" lang="en-US" altLang="zh-CN" dirty="0" smtClean="0">
                <a:solidFill>
                  <a:srgbClr val="FFFFFF"/>
                </a:solidFill>
              </a:rPr>
              <a:t> </a:t>
            </a:r>
            <a:r>
              <a:rPr kumimoji="1" lang="en-US" altLang="zh-CN" dirty="0">
                <a:solidFill>
                  <a:srgbClr val="FFFFFF"/>
                </a:solidFill>
              </a:rPr>
              <a:t>}</a:t>
            </a:r>
          </a:p>
          <a:p>
            <a:r>
              <a:rPr kumimoji="1" lang="en-US" altLang="zh-CN" dirty="0" smtClean="0">
                <a:solidFill>
                  <a:srgbClr val="FFFFFF"/>
                </a:solidFill>
              </a:rPr>
              <a:t>}</a:t>
            </a:r>
            <a:endParaRPr kumimoji="1" lang="zh-CN" altLang="en-US" dirty="0">
              <a:solidFill>
                <a:srgbClr val="FFFFFF"/>
              </a:solidFill>
            </a:endParaRPr>
          </a:p>
        </p:txBody>
      </p:sp>
    </p:spTree>
    <p:extLst>
      <p:ext uri="{BB962C8B-B14F-4D97-AF65-F5344CB8AC3E}">
        <p14:creationId xmlns:p14="http://schemas.microsoft.com/office/powerpoint/2010/main" val="236456640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内部原理</a:t>
            </a:r>
            <a:r>
              <a:rPr kumimoji="1" lang="en-US" altLang="zh-CN" dirty="0" smtClean="0"/>
              <a:t> - JAVA</a:t>
            </a:r>
            <a:endParaRPr kumimoji="1" lang="zh-CN" altLang="en-US" dirty="0"/>
          </a:p>
        </p:txBody>
      </p:sp>
      <p:pic>
        <p:nvPicPr>
          <p:cNvPr id="3" name="图片 2"/>
          <p:cNvPicPr>
            <a:picLocks noChangeAspect="1"/>
          </p:cNvPicPr>
          <p:nvPr/>
        </p:nvPicPr>
        <p:blipFill>
          <a:blip r:embed="rId3"/>
          <a:stretch>
            <a:fillRect/>
          </a:stretch>
        </p:blipFill>
        <p:spPr>
          <a:xfrm>
            <a:off x="2071204" y="1364461"/>
            <a:ext cx="8077200" cy="4889500"/>
          </a:xfrm>
          <a:prstGeom prst="rect">
            <a:avLst/>
          </a:prstGeom>
        </p:spPr>
      </p:pic>
    </p:spTree>
    <p:extLst>
      <p:ext uri="{BB962C8B-B14F-4D97-AF65-F5344CB8AC3E}">
        <p14:creationId xmlns:p14="http://schemas.microsoft.com/office/powerpoint/2010/main" val="48698841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21739</TotalTime>
  <Words>941</Words>
  <Application>Microsoft Macintosh PowerPoint</Application>
  <PresentationFormat>自定义</PresentationFormat>
  <Paragraphs>158</Paragraphs>
  <Slides>13</Slides>
  <Notes>11</Notes>
  <HiddenSlides>0</HiddenSlides>
  <MMClips>0</MMClips>
  <ScaleCrop>false</ScaleCrop>
  <HeadingPairs>
    <vt:vector size="4" baseType="variant">
      <vt:variant>
        <vt:lpstr>主题</vt:lpstr>
      </vt:variant>
      <vt:variant>
        <vt:i4>1</vt:i4>
      </vt:variant>
      <vt:variant>
        <vt:lpstr>幻灯片标题</vt:lpstr>
      </vt:variant>
      <vt:variant>
        <vt:i4>13</vt:i4>
      </vt:variant>
    </vt:vector>
  </HeadingPairs>
  <TitlesOfParts>
    <vt:vector size="14" baseType="lpstr">
      <vt:lpstr>Office 主题</vt:lpstr>
      <vt:lpstr>PowerPoint 演示文稿</vt:lpstr>
      <vt:lpstr>PowerPoint 演示文稿</vt:lpstr>
      <vt:lpstr>目录</vt:lpstr>
      <vt:lpstr>发展历史</vt:lpstr>
      <vt:lpstr>生活事例-1</vt:lpstr>
      <vt:lpstr>生活事例-2</vt:lpstr>
      <vt:lpstr>程序事例</vt:lpstr>
      <vt:lpstr>内部原理 - JAVA</vt:lpstr>
      <vt:lpstr>内部原理 - JAVA</vt:lpstr>
      <vt:lpstr>为什么要学习设计模式</vt:lpstr>
      <vt:lpstr>设计模式分类</vt:lpstr>
      <vt:lpstr>作业</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1234</dc:creator>
  <cp:lastModifiedBy>kinddy lee</cp:lastModifiedBy>
  <cp:revision>1101</cp:revision>
  <dcterms:created xsi:type="dcterms:W3CDTF">2015-02-02T02:30:24Z</dcterms:created>
  <dcterms:modified xsi:type="dcterms:W3CDTF">2018-03-28T10:25:01Z</dcterms:modified>
</cp:coreProperties>
</file>